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302" r:id="rId3"/>
    <p:sldId id="317" r:id="rId4"/>
    <p:sldId id="303" r:id="rId5"/>
    <p:sldId id="304" r:id="rId6"/>
    <p:sldId id="305" r:id="rId7"/>
    <p:sldId id="265" r:id="rId8"/>
    <p:sldId id="270" r:id="rId9"/>
    <p:sldId id="272" r:id="rId10"/>
    <p:sldId id="266" r:id="rId11"/>
    <p:sldId id="273" r:id="rId12"/>
    <p:sldId id="281" r:id="rId13"/>
    <p:sldId id="274" r:id="rId14"/>
    <p:sldId id="275" r:id="rId15"/>
    <p:sldId id="279" r:id="rId16"/>
    <p:sldId id="276" r:id="rId17"/>
    <p:sldId id="278" r:id="rId18"/>
    <p:sldId id="280" r:id="rId19"/>
    <p:sldId id="277" r:id="rId20"/>
    <p:sldId id="282" r:id="rId21"/>
    <p:sldId id="283" r:id="rId22"/>
    <p:sldId id="285" r:id="rId23"/>
    <p:sldId id="284" r:id="rId24"/>
    <p:sldId id="286" r:id="rId25"/>
    <p:sldId id="306" r:id="rId26"/>
    <p:sldId id="288" r:id="rId27"/>
    <p:sldId id="289" r:id="rId28"/>
    <p:sldId id="307" r:id="rId29"/>
    <p:sldId id="308" r:id="rId30"/>
    <p:sldId id="309" r:id="rId31"/>
    <p:sldId id="310" r:id="rId32"/>
    <p:sldId id="311" r:id="rId33"/>
    <p:sldId id="312" r:id="rId34"/>
    <p:sldId id="313" r:id="rId35"/>
    <p:sldId id="314" r:id="rId36"/>
    <p:sldId id="315" r:id="rId37"/>
    <p:sldId id="318" r:id="rId38"/>
    <p:sldId id="316" r:id="rId39"/>
    <p:sldId id="319" r:id="rId40"/>
    <p:sldId id="320" r:id="rId41"/>
    <p:sldId id="321" r:id="rId42"/>
    <p:sldId id="322" r:id="rId43"/>
    <p:sldId id="323" r:id="rId44"/>
    <p:sldId id="324" r:id="rId45"/>
    <p:sldId id="325" r:id="rId46"/>
    <p:sldId id="326" r:id="rId47"/>
    <p:sldId id="327" r:id="rId48"/>
    <p:sldId id="328" r:id="rId49"/>
    <p:sldId id="301" r:id="rId5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7722" autoAdjust="0"/>
  </p:normalViewPr>
  <p:slideViewPr>
    <p:cSldViewPr>
      <p:cViewPr>
        <p:scale>
          <a:sx n="63" d="100"/>
          <a:sy n="63" d="100"/>
        </p:scale>
        <p:origin x="-636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ângulo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ângulo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ângulo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ângulo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ângulo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ítulo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pt-PT" smtClean="0"/>
              <a:t>Faça clique para editar o estilo</a:t>
            </a:r>
            <a:endParaRPr kumimoji="0" lang="en-US"/>
          </a:p>
        </p:txBody>
      </p:sp>
      <p:sp>
        <p:nvSpPr>
          <p:cNvPr id="28" name="Marcador de Posição da Data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3/7/2011</a:t>
            </a:fld>
            <a:endParaRPr lang="en-US"/>
          </a:p>
        </p:txBody>
      </p:sp>
      <p:sp>
        <p:nvSpPr>
          <p:cNvPr id="17" name="Marcador de Posição do Rodapé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Conexão recta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ângulo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Marcador de Posição do Número do Diapositivo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 eaLnBrk="1" latinLnBrk="0" hangingPunct="1"/>
            <a:fld id="{2C6B1FF6-39B9-40F5-8B67-33C6354A3D4F}" type="slidenum">
              <a:rPr kumimoji="0" lang="en-US" smtClean="0"/>
              <a:pPr eaLnBrk="1" latinLnBrk="0" hangingPunct="1"/>
              <a:t>‹nº›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8" name="Título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3/7/2011</a:t>
            </a:fld>
            <a:endParaRPr lang="en-US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2C6B1FF6-39B9-40F5-8B67-33C6354A3D4F}" type="slidenum">
              <a:rPr kumimoji="0" lang="en-US" smtClean="0"/>
              <a:pPr eaLnBrk="1" latinLnBrk="0" hangingPunct="1"/>
              <a:t>‹nº›</a:t>
            </a:fld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e text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ângulo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ângulo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ângulo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ângulo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ângulo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ângulo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Conexão recta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pPr eaLnBrk="1" latinLnBrk="0" hangingPunct="1"/>
            <a:fld id="{2C6B1FF6-39B9-40F5-8B67-33C6354A3D4F}" type="slidenum">
              <a:rPr kumimoji="0" lang="en-US" smtClean="0"/>
              <a:pPr eaLnBrk="1" latinLnBrk="0" hangingPunct="1"/>
              <a:t>‹nº›</a:t>
            </a:fld>
            <a:endParaRPr kumimoji="0" lang="en-US" dirty="0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3/7/2011</a:t>
            </a:fld>
            <a:endParaRPr lang="en-US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pt-PT" smtClean="0"/>
              <a:t>Clique para editar o estilo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3/7/2011</a:t>
            </a:fld>
            <a:endParaRPr lang="en-US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pPr eaLnBrk="1" latinLnBrk="0" hangingPunct="1"/>
            <a:fld id="{2C6B1FF6-39B9-40F5-8B67-33C6354A3D4F}" type="slidenum">
              <a:rPr kumimoji="0" lang="en-US" smtClean="0"/>
              <a:pPr eaLnBrk="1" latinLnBrk="0" hangingPunct="1"/>
              <a:t>‹nº›</a:t>
            </a:fld>
            <a:endParaRPr kumimoji="0" lang="en-US" dirty="0"/>
          </a:p>
        </p:txBody>
      </p:sp>
      <p:sp>
        <p:nvSpPr>
          <p:cNvPr id="8" name="Marcador de Posição de Conteúdo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abeçalho da Secçã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ângulo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ângulo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ângulo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ângulo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ângulo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ângulo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pt-PT" smtClean="0"/>
              <a:t>Clique para editar os estilos</a:t>
            </a:r>
          </a:p>
        </p:txBody>
      </p:sp>
      <p:sp>
        <p:nvSpPr>
          <p:cNvPr id="13" name="Rectângulo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ângulo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3/7/2011</a:t>
            </a:fld>
            <a:endParaRPr lang="en-US"/>
          </a:p>
        </p:txBody>
      </p:sp>
      <p:sp>
        <p:nvSpPr>
          <p:cNvPr id="8" name="Conexão recta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 eaLnBrk="1" latinLnBrk="0" hangingPunct="1"/>
            <a:fld id="{2C6B1FF6-39B9-40F5-8B67-33C6354A3D4F}" type="slidenum">
              <a:rPr kumimoji="0" lang="en-US" smtClean="0"/>
              <a:pPr eaLnBrk="1" latinLnBrk="0" hangingPunct="1"/>
              <a:t>‹nº›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3/7/2011</a:t>
            </a:fld>
            <a:endParaRPr lang="en-US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2C6B1FF6-39B9-40F5-8B67-33C6354A3D4F}" type="slidenum">
              <a:rPr kumimoji="0" lang="en-US" smtClean="0"/>
              <a:pPr eaLnBrk="1" latinLnBrk="0" hangingPunct="1"/>
              <a:t>‹nº›</a:t>
            </a:fld>
            <a:endParaRPr kumimoji="0" lang="en-US"/>
          </a:p>
        </p:txBody>
      </p:sp>
      <p:sp>
        <p:nvSpPr>
          <p:cNvPr id="8" name="Conexão recta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Marcador de Posição de Conteúdo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12" name="Marcador de Posição de Conteúdo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çã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exão recta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ângulo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ângulo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ângulo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ângulo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ângulo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ângulo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t-PT" smtClean="0"/>
              <a:t>Clique para editar os estilos</a:t>
            </a:r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t-PT" smtClean="0"/>
              <a:t>Clique para editar os estilos</a:t>
            </a:r>
          </a:p>
        </p:txBody>
      </p:sp>
      <p:sp>
        <p:nvSpPr>
          <p:cNvPr id="7" name="Marcador de Posição d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3/7/2011</a:t>
            </a:fld>
            <a:endParaRPr lang="en-US"/>
          </a:p>
        </p:txBody>
      </p:sp>
      <p:sp>
        <p:nvSpPr>
          <p:cNvPr id="8" name="Marcador de Posição do Rodapé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kumimoji="0" lang="en-US"/>
          </a:p>
        </p:txBody>
      </p:sp>
      <p:sp>
        <p:nvSpPr>
          <p:cNvPr id="15" name="Conexão recta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ângulo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Marcador de Posição de Conteúdo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26" name="Marcador de Posição de Conteúdo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Marcador de Posição do Número do Diapositivo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pPr algn="ctr" eaLnBrk="1" latinLnBrk="0" hangingPunct="1"/>
            <a:fld id="{2C6B1FF6-39B9-40F5-8B67-33C6354A3D4F}" type="slidenum">
              <a:rPr kumimoji="0" lang="en-US" smtClean="0"/>
              <a:pPr algn="ctr" eaLnBrk="1" latinLnBrk="0" hangingPunct="1"/>
              <a:t>‹nº›</a:t>
            </a:fld>
            <a:endParaRPr kumimoji="0" lang="en-US" dirty="0"/>
          </a:p>
        </p:txBody>
      </p:sp>
      <p:sp>
        <p:nvSpPr>
          <p:cNvPr id="23" name="Título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pt-PT" smtClean="0"/>
              <a:t>Clique para editar o estilo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3/7/2011</a:t>
            </a:fld>
            <a:endParaRPr lang="en-US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pPr eaLnBrk="1" latinLnBrk="0" hangingPunct="1"/>
            <a:fld id="{2C6B1FF6-39B9-40F5-8B67-33C6354A3D4F}" type="slidenum">
              <a:rPr kumimoji="0" lang="en-US" smtClean="0"/>
              <a:pPr eaLnBrk="1" latinLnBrk="0" hangingPunct="1"/>
              <a:t>‹nº›</a:t>
            </a:fld>
            <a:endParaRPr kumimoji="0"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ângulo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ângulo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ângulo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ângulo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ângulo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ângulo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3/7/2011</a:t>
            </a:fld>
            <a:endParaRPr lang="en-US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 eaLnBrk="1" latinLnBrk="0" hangingPunct="1"/>
            <a:fld id="{2C6B1FF6-39B9-40F5-8B67-33C6354A3D4F}" type="slidenum">
              <a:rPr kumimoji="0" lang="en-US" smtClean="0"/>
              <a:pPr eaLnBrk="1" latinLnBrk="0" hangingPunct="1"/>
              <a:t>‹nº›</a:t>
            </a:fld>
            <a:endParaRPr kumimoji="0" 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údo com Legenda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ângulo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ângulo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ângulo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ângulo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ângulo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ângulo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pt-PT" smtClean="0"/>
              <a:t>Clique para editar os estilos</a:t>
            </a:r>
          </a:p>
        </p:txBody>
      </p:sp>
      <p:sp>
        <p:nvSpPr>
          <p:cNvPr id="8" name="Rectângulo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Conexão recta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Marcador de Posição de Conteúdo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 eaLnBrk="1" latinLnBrk="0" hangingPunct="1"/>
            <a:fld id="{2C6B1FF6-39B9-40F5-8B67-33C6354A3D4F}" type="slidenum">
              <a:rPr kumimoji="0" lang="en-US" smtClean="0"/>
              <a:pPr eaLnBrk="1" latinLnBrk="0" hangingPunct="1"/>
              <a:t>‹nº›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21" name="Rectângulo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3/7/2011</a:t>
            </a:fld>
            <a:endParaRPr lang="en-US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Conexão recta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ângulo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ângulo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ângulo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ângulo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ângulo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ângulo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ângulo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pPr eaLnBrk="1" latinLnBrk="0" hangingPunct="1"/>
            <a:fld id="{2C6B1FF6-39B9-40F5-8B67-33C6354A3D4F}" type="slidenum">
              <a:rPr kumimoji="0" lang="en-US" smtClean="0"/>
              <a:pPr eaLnBrk="1" latinLnBrk="0" hangingPunct="1"/>
              <a:t>‹nº›</a:t>
            </a:fld>
            <a:endParaRPr kumimoji="0" lang="en-US" dirty="0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pt-PT" smtClean="0"/>
              <a:t>Clique no ícone para adicionar uma imagem</a:t>
            </a:r>
            <a:endParaRPr kumimoji="0" lang="en-US" dirty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pt-PT" smtClean="0"/>
              <a:t>Clique para editar os estilos</a:t>
            </a:r>
          </a:p>
        </p:txBody>
      </p:sp>
      <p:sp>
        <p:nvSpPr>
          <p:cNvPr id="22" name="Rectângulo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3/7/2011</a:t>
            </a:fld>
            <a:endParaRPr lang="en-US" dirty="0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ângulo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ângulo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ângulo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ângulo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ângulo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Marcador de Posição da Data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pPr algn="r" eaLnBrk="1" latinLnBrk="0" hangingPunct="1"/>
            <a:fld id="{9D21D778-B565-4D7E-94D7-64010A445B68}" type="datetimeFigureOut">
              <a:rPr lang="en-US" smtClean="0"/>
              <a:pPr algn="r" eaLnBrk="1" latinLnBrk="0" hangingPunct="1"/>
              <a:t>3/7/2011</a:t>
            </a:fld>
            <a:endParaRPr lang="en-US" sz="1400" dirty="0">
              <a:solidFill>
                <a:srgbClr val="FFFFFF"/>
              </a:solidFill>
            </a:endParaRPr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pPr algn="l" eaLnBrk="1" latinLnBrk="0" hangingPunct="1"/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8" name="Rectângulo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Conexão recta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Marcador de Posição do Número do Diapositivo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 algn="ctr" eaLnBrk="1" latinLnBrk="0" hangingPunct="1"/>
            <a:fld id="{2C6B1FF6-39B9-40F5-8B67-33C6354A3D4F}" type="slidenum">
              <a:rPr kumimoji="0" lang="en-US" smtClean="0"/>
              <a:pPr algn="ctr" eaLnBrk="1" latinLnBrk="0" hangingPunct="1"/>
              <a:t>‹nº›</a:t>
            </a:fld>
            <a:endParaRPr kumimoji="0" lang="en-US" sz="1600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22" name="Marcador de Posição do Título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13" name="Marcador de Posição do Texto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pt-PT" smtClean="0"/>
              <a:t>Clique para editar os estilos</a:t>
            </a:r>
          </a:p>
          <a:p>
            <a:pPr lvl="1" eaLnBrk="1" latinLnBrk="0" hangingPunct="1"/>
            <a:r>
              <a:rPr kumimoji="0" lang="pt-PT" smtClean="0"/>
              <a:t>Segundo nível</a:t>
            </a:r>
          </a:p>
          <a:p>
            <a:pPr lvl="2" eaLnBrk="1" latinLnBrk="0" hangingPunct="1"/>
            <a:r>
              <a:rPr kumimoji="0" lang="pt-PT" smtClean="0"/>
              <a:t>Terceiro nível</a:t>
            </a:r>
          </a:p>
          <a:p>
            <a:pPr lvl="3" eaLnBrk="1" latinLnBrk="0" hangingPunct="1"/>
            <a:r>
              <a:rPr kumimoji="0" lang="pt-PT" smtClean="0"/>
              <a:t>Quarto nível</a:t>
            </a:r>
          </a:p>
          <a:p>
            <a:pPr lvl="4" eaLnBrk="1" latinLnBrk="0" hangingPunct="1"/>
            <a:r>
              <a:rPr kumimoji="0" lang="pt-PT" smtClean="0"/>
              <a:t>Quinto nível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6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6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Posição do Texto 4"/>
          <p:cNvSpPr>
            <a:spLocks noGrp="1"/>
          </p:cNvSpPr>
          <p:nvPr>
            <p:ph type="body" idx="1"/>
          </p:nvPr>
        </p:nvSpPr>
        <p:spPr>
          <a:xfrm>
            <a:off x="467544" y="2743200"/>
            <a:ext cx="8280920" cy="2413992"/>
          </a:xfrm>
        </p:spPr>
        <p:txBody>
          <a:bodyPr>
            <a:normAutofit/>
          </a:bodyPr>
          <a:lstStyle/>
          <a:p>
            <a:pPr algn="l"/>
            <a:r>
              <a:rPr lang="pt-PT" sz="2400" dirty="0" smtClean="0"/>
              <a:t>2.1. </a:t>
            </a:r>
            <a:r>
              <a:rPr lang="pt-PT" sz="2400" dirty="0"/>
              <a:t>MOLE. NÚMERO DE AVOGADRO</a:t>
            </a:r>
            <a:r>
              <a:rPr lang="pt-PT" sz="2400" dirty="0" smtClean="0"/>
              <a:t>. MASSA MOLAR</a:t>
            </a:r>
          </a:p>
          <a:p>
            <a:pPr algn="l"/>
            <a:r>
              <a:rPr lang="pt-PT" sz="2400" dirty="0" smtClean="0"/>
              <a:t>2.2. </a:t>
            </a:r>
            <a:r>
              <a:rPr lang="pt-PT" sz="2400" dirty="0"/>
              <a:t>VOLUME </a:t>
            </a:r>
            <a:r>
              <a:rPr lang="pt-PT" sz="2400" dirty="0" smtClean="0"/>
              <a:t>MOLAR E </a:t>
            </a:r>
            <a:r>
              <a:rPr lang="pt-PT" sz="2400" dirty="0"/>
              <a:t>DENSIDADE DE UM </a:t>
            </a:r>
            <a:r>
              <a:rPr lang="pt-PT" sz="2400" dirty="0" smtClean="0"/>
              <a:t>GÁS</a:t>
            </a:r>
          </a:p>
          <a:p>
            <a:pPr marL="715963" indent="-715963" algn="l"/>
            <a:r>
              <a:rPr lang="pt-PT" sz="2400" dirty="0" smtClean="0"/>
              <a:t>2.3. </a:t>
            </a:r>
            <a:r>
              <a:rPr lang="pt-PT" sz="2400" dirty="0"/>
              <a:t>MISTURAS NA </a:t>
            </a:r>
            <a:r>
              <a:rPr lang="pt-PT" sz="2400" dirty="0" smtClean="0"/>
              <a:t>ATMOSFERA.</a:t>
            </a:r>
            <a:br>
              <a:rPr lang="pt-PT" sz="2400" dirty="0" smtClean="0"/>
            </a:br>
            <a:r>
              <a:rPr lang="pt-PT" sz="2400" dirty="0" smtClean="0"/>
              <a:t>CONCENTRAÇÃO DE SOLUÇÕES</a:t>
            </a:r>
            <a:endParaRPr lang="pt-PT" sz="1800" dirty="0">
              <a:solidFill>
                <a:srgbClr val="C00000"/>
              </a:solidFill>
            </a:endParaRPr>
          </a:p>
        </p:txBody>
      </p:sp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pt-PT" sz="3200" b="1" dirty="0"/>
              <a:t>UNIDADE 2 – NA ATMOSFERA DA </a:t>
            </a:r>
            <a:r>
              <a:rPr lang="pt-PT" sz="3200" b="1" dirty="0" smtClean="0"/>
              <a:t>TERRA:</a:t>
            </a:r>
            <a:br>
              <a:rPr lang="pt-PT" sz="3200" b="1" dirty="0" smtClean="0"/>
            </a:br>
            <a:r>
              <a:rPr lang="pt-PT" sz="3200" b="1" dirty="0" smtClean="0"/>
              <a:t>RADIAÇÃO</a:t>
            </a:r>
            <a:r>
              <a:rPr lang="pt-PT" sz="3200" b="1" dirty="0"/>
              <a:t>, MATÉRIA E </a:t>
            </a:r>
            <a:r>
              <a:rPr lang="pt-PT" sz="3200" b="1" dirty="0" smtClean="0"/>
              <a:t>ESTRUTURA</a:t>
            </a:r>
            <a:endParaRPr lang="pt-PT" sz="3200" dirty="0"/>
          </a:p>
        </p:txBody>
      </p:sp>
      <p:sp>
        <p:nvSpPr>
          <p:cNvPr id="7" name="Subtítulo 2"/>
          <p:cNvSpPr txBox="1">
            <a:spLocks/>
          </p:cNvSpPr>
          <p:nvPr/>
        </p:nvSpPr>
        <p:spPr>
          <a:xfrm>
            <a:off x="467544" y="5301208"/>
            <a:ext cx="6858000" cy="914400"/>
          </a:xfrm>
          <a:prstGeom prst="rect">
            <a:avLst/>
          </a:prstGeom>
        </p:spPr>
        <p:txBody>
          <a:bodyPr>
            <a:noAutofit/>
          </a:bodyPr>
          <a:lstStyle>
            <a:lvl1pPr marL="265176" indent="-265176" algn="l" rtl="0" eaLnBrk="1" latinLnBrk="0" hangingPunct="1">
              <a:spcBef>
                <a:spcPts val="25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548640" indent="-201168" algn="l" rtl="0" eaLnBrk="1" latinLnBrk="0" hangingPunct="1">
              <a:spcBef>
                <a:spcPts val="250"/>
              </a:spcBef>
              <a:buClr>
                <a:schemeClr val="accent1"/>
              </a:buClr>
              <a:buSzPct val="100000"/>
              <a:buFont typeface="Verdana"/>
              <a:buChar char="◦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86384" indent="-182880" algn="l" rtl="0" eaLnBrk="1" latinLnBrk="0" hangingPunct="1">
              <a:spcBef>
                <a:spcPts val="250"/>
              </a:spcBef>
              <a:buClr>
                <a:schemeClr val="accent2">
                  <a:tint val="85000"/>
                  <a:satMod val="285000"/>
                </a:schemeClr>
              </a:buClr>
              <a:buSzPct val="100000"/>
              <a:buFont typeface="Wingdings 2"/>
              <a:buChar char="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4128" indent="-182880" algn="l" rtl="0" eaLnBrk="1" latinLnBrk="0" hangingPunct="1">
              <a:spcBef>
                <a:spcPts val="230"/>
              </a:spcBef>
              <a:buClr>
                <a:schemeClr val="accent2">
                  <a:tint val="85000"/>
                  <a:satMod val="285000"/>
                </a:schemeClr>
              </a:buClr>
              <a:buSzPct val="112000"/>
              <a:buFont typeface="Verdana"/>
              <a:buChar char="◦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90472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7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00784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spcBef>
                <a:spcPts val="257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48840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0" indent="0">
              <a:buNone/>
            </a:pPr>
            <a:r>
              <a:rPr lang="pt-PT" sz="2000" dirty="0" smtClean="0"/>
              <a:t>Escola Secundária </a:t>
            </a:r>
            <a:r>
              <a:rPr lang="pt-PT" sz="2000" dirty="0"/>
              <a:t>M</a:t>
            </a:r>
            <a:r>
              <a:rPr lang="pt-PT" sz="2000" dirty="0" smtClean="0"/>
              <a:t>aria </a:t>
            </a:r>
            <a:r>
              <a:rPr lang="pt-PT" sz="2000" dirty="0"/>
              <a:t>L</a:t>
            </a:r>
            <a:r>
              <a:rPr lang="pt-PT" sz="2000" dirty="0" smtClean="0"/>
              <a:t>amas – Torres </a:t>
            </a:r>
            <a:r>
              <a:rPr lang="pt-PT" sz="2000" dirty="0"/>
              <a:t>N</a:t>
            </a:r>
            <a:r>
              <a:rPr lang="pt-PT" sz="2000" dirty="0" smtClean="0"/>
              <a:t>ovas</a:t>
            </a:r>
            <a:br>
              <a:rPr lang="pt-PT" sz="2000" dirty="0" smtClean="0"/>
            </a:br>
            <a:r>
              <a:rPr lang="pt-PT" sz="2000" dirty="0" smtClean="0"/>
              <a:t>Física e Química </a:t>
            </a:r>
            <a:r>
              <a:rPr lang="pt-PT" sz="2000" dirty="0"/>
              <a:t>A</a:t>
            </a:r>
            <a:r>
              <a:rPr lang="pt-PT" sz="2000" dirty="0" smtClean="0"/>
              <a:t> – 10º Ano</a:t>
            </a:r>
            <a:br>
              <a:rPr lang="pt-PT" sz="2000" dirty="0" smtClean="0"/>
            </a:br>
            <a:r>
              <a:rPr lang="pt-PT" sz="2000" dirty="0" smtClean="0"/>
              <a:t>Nelson Alves Correia</a:t>
            </a:r>
            <a:endParaRPr lang="pt-PT" sz="2000" dirty="0"/>
          </a:p>
        </p:txBody>
      </p:sp>
    </p:spTree>
    <p:extLst>
      <p:ext uri="{BB962C8B-B14F-4D97-AF65-F5344CB8AC3E}">
        <p14:creationId xmlns:p14="http://schemas.microsoft.com/office/powerpoint/2010/main" val="2717909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pt-PT" b="1" dirty="0"/>
              <a:t>MASSA MOLAR</a:t>
            </a:r>
            <a:endParaRPr lang="pt-PT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116" y="1564194"/>
            <a:ext cx="7508692" cy="48171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66075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pt-PT" sz="3200" b="1" dirty="0" smtClean="0"/>
              <a:t>CARACTERÍSTICAS DE UM GÁS</a:t>
            </a:r>
            <a:endParaRPr lang="pt-PT" sz="3200" b="1" dirty="0"/>
          </a:p>
        </p:txBody>
      </p:sp>
      <p:sp>
        <p:nvSpPr>
          <p:cNvPr id="4" name="Marcador de Posição do Texto 4"/>
          <p:cNvSpPr txBox="1">
            <a:spLocks/>
          </p:cNvSpPr>
          <p:nvPr/>
        </p:nvSpPr>
        <p:spPr>
          <a:xfrm>
            <a:off x="251520" y="1628800"/>
            <a:ext cx="8712968" cy="4536504"/>
          </a:xfrm>
          <a:prstGeom prst="rect">
            <a:avLst/>
          </a:prstGeom>
        </p:spPr>
        <p:txBody>
          <a:bodyPr/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Char char=""/>
              <a:defRPr kumimoji="0"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Char char="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Char char="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PT" sz="2400" dirty="0"/>
              <a:t>Há muito </a:t>
            </a:r>
            <a:r>
              <a:rPr lang="pt-PT" sz="2400" b="1" dirty="0"/>
              <a:t>espaço </a:t>
            </a:r>
            <a:r>
              <a:rPr lang="pt-PT" sz="2400" b="1" dirty="0" smtClean="0"/>
              <a:t>vazio </a:t>
            </a:r>
            <a:r>
              <a:rPr lang="pt-PT" sz="2400" dirty="0" smtClean="0"/>
              <a:t>entre as partículas de </a:t>
            </a:r>
            <a:r>
              <a:rPr lang="pt-PT" sz="2400" dirty="0"/>
              <a:t>um </a:t>
            </a:r>
            <a:r>
              <a:rPr lang="pt-PT" sz="2400" dirty="0" smtClean="0"/>
              <a:t>gás.</a:t>
            </a:r>
          </a:p>
          <a:p>
            <a:pPr>
              <a:spcBef>
                <a:spcPts val="1200"/>
              </a:spcBef>
            </a:pPr>
            <a:r>
              <a:rPr lang="pt-PT" sz="2400" dirty="0" smtClean="0"/>
              <a:t>As </a:t>
            </a:r>
            <a:r>
              <a:rPr lang="pt-PT" sz="2400" dirty="0"/>
              <a:t>partículas</a:t>
            </a:r>
            <a:r>
              <a:rPr lang="pt-PT" sz="2400" dirty="0" smtClean="0"/>
              <a:t> estão </a:t>
            </a:r>
            <a:r>
              <a:rPr lang="pt-PT" sz="2400" dirty="0"/>
              <a:t>praticamente </a:t>
            </a:r>
            <a:r>
              <a:rPr lang="pt-PT" sz="2400" b="1" dirty="0" smtClean="0"/>
              <a:t>livres</a:t>
            </a:r>
            <a:r>
              <a:rPr lang="pt-PT" sz="2400" dirty="0" smtClean="0"/>
              <a:t>, </a:t>
            </a:r>
            <a:r>
              <a:rPr lang="pt-PT" sz="2400" b="1" dirty="0" smtClean="0"/>
              <a:t>movimentam-se</a:t>
            </a:r>
            <a:br>
              <a:rPr lang="pt-PT" sz="2400" b="1" dirty="0" smtClean="0"/>
            </a:br>
            <a:r>
              <a:rPr lang="pt-PT" sz="2400" b="1" dirty="0" smtClean="0"/>
              <a:t>ao acaso</a:t>
            </a:r>
            <a:r>
              <a:rPr lang="pt-PT" sz="2400" dirty="0" smtClean="0"/>
              <a:t> e </a:t>
            </a:r>
            <a:r>
              <a:rPr lang="pt-PT" sz="2400" b="1" dirty="0" smtClean="0"/>
              <a:t>ocupam </a:t>
            </a:r>
            <a:r>
              <a:rPr lang="pt-PT" sz="2400" b="1" dirty="0"/>
              <a:t>todo o volume </a:t>
            </a:r>
            <a:r>
              <a:rPr lang="pt-PT" sz="2400" dirty="0"/>
              <a:t>do </a:t>
            </a:r>
            <a:r>
              <a:rPr lang="pt-PT" sz="2400" dirty="0" smtClean="0"/>
              <a:t>recipiente.</a:t>
            </a:r>
          </a:p>
          <a:p>
            <a:pPr>
              <a:spcBef>
                <a:spcPts val="1200"/>
              </a:spcBef>
            </a:pPr>
            <a:r>
              <a:rPr lang="pt-PT" sz="2400" dirty="0" smtClean="0"/>
              <a:t>O </a:t>
            </a:r>
            <a:r>
              <a:rPr lang="pt-PT" sz="2400" dirty="0"/>
              <a:t>gás</a:t>
            </a:r>
            <a:r>
              <a:rPr lang="pt-PT" sz="2400" dirty="0" smtClean="0"/>
              <a:t> </a:t>
            </a:r>
            <a:r>
              <a:rPr lang="pt-PT" sz="2400" b="1" dirty="0"/>
              <a:t>não tem volume </a:t>
            </a:r>
            <a:r>
              <a:rPr lang="pt-PT" sz="2400" b="1" dirty="0" smtClean="0"/>
              <a:t>constante</a:t>
            </a:r>
            <a:r>
              <a:rPr lang="pt-PT" sz="2400" dirty="0" smtClean="0"/>
              <a:t> e </a:t>
            </a:r>
            <a:r>
              <a:rPr lang="pt-PT" sz="2400" b="1" dirty="0"/>
              <a:t>não tem forma </a:t>
            </a:r>
            <a:r>
              <a:rPr lang="pt-PT" sz="2400" b="1" dirty="0" smtClean="0"/>
              <a:t>própria</a:t>
            </a:r>
            <a:r>
              <a:rPr lang="pt-PT" sz="2400" dirty="0" smtClean="0"/>
              <a:t/>
            </a:r>
            <a:br>
              <a:rPr lang="pt-PT" sz="2400" dirty="0" smtClean="0"/>
            </a:br>
            <a:r>
              <a:rPr lang="pt-PT" sz="2400" dirty="0" smtClean="0"/>
              <a:t>(varia com o recipiente).</a:t>
            </a:r>
          </a:p>
          <a:p>
            <a:pPr>
              <a:spcBef>
                <a:spcPts val="1200"/>
              </a:spcBef>
            </a:pPr>
            <a:r>
              <a:rPr lang="pt-PT" sz="2400" dirty="0"/>
              <a:t>O gás </a:t>
            </a:r>
            <a:r>
              <a:rPr lang="pt-PT" sz="2400" dirty="0" smtClean="0"/>
              <a:t>é </a:t>
            </a:r>
            <a:r>
              <a:rPr lang="pt-PT" sz="2400" b="1" dirty="0"/>
              <a:t>muito </a:t>
            </a:r>
            <a:r>
              <a:rPr lang="pt-PT" sz="2400" b="1" dirty="0" smtClean="0"/>
              <a:t>compressível </a:t>
            </a:r>
            <a:r>
              <a:rPr lang="pt-PT" sz="2400" dirty="0" smtClean="0"/>
              <a:t>(quando </a:t>
            </a:r>
            <a:r>
              <a:rPr lang="pt-PT" sz="2400" dirty="0"/>
              <a:t>se </a:t>
            </a:r>
            <a:r>
              <a:rPr lang="pt-PT" sz="2400" b="1" dirty="0"/>
              <a:t>comprime</a:t>
            </a:r>
            <a:r>
              <a:rPr lang="pt-PT" sz="2400" dirty="0"/>
              <a:t> um </a:t>
            </a:r>
            <a:r>
              <a:rPr lang="pt-PT" sz="2400" dirty="0" smtClean="0"/>
              <a:t>gás,</a:t>
            </a:r>
            <a:br>
              <a:rPr lang="pt-PT" sz="2400" dirty="0" smtClean="0"/>
            </a:br>
            <a:r>
              <a:rPr lang="pt-PT" sz="2400" dirty="0" smtClean="0"/>
              <a:t>as </a:t>
            </a:r>
            <a:r>
              <a:rPr lang="pt-PT" sz="2400" dirty="0"/>
              <a:t>suas partículas </a:t>
            </a:r>
            <a:r>
              <a:rPr lang="pt-PT" sz="2400" b="1" dirty="0" smtClean="0"/>
              <a:t>aproximam-se</a:t>
            </a:r>
            <a:r>
              <a:rPr lang="pt-PT" sz="2400" dirty="0" smtClean="0"/>
              <a:t> e o seu </a:t>
            </a:r>
            <a:r>
              <a:rPr lang="pt-PT" sz="2400" b="1" dirty="0" smtClean="0"/>
              <a:t>volume diminui</a:t>
            </a:r>
            <a:r>
              <a:rPr lang="pt-PT" sz="2400" dirty="0" smtClean="0"/>
              <a:t>).</a:t>
            </a:r>
          </a:p>
          <a:p>
            <a:pPr>
              <a:spcBef>
                <a:spcPts val="1200"/>
              </a:spcBef>
            </a:pPr>
            <a:r>
              <a:rPr lang="pt-PT" sz="2400" dirty="0" smtClean="0"/>
              <a:t>A </a:t>
            </a:r>
            <a:r>
              <a:rPr lang="pt-PT" sz="2400" b="1" dirty="0"/>
              <a:t>pressão</a:t>
            </a:r>
            <a:r>
              <a:rPr lang="pt-PT" sz="2400" dirty="0"/>
              <a:t> que um gás exerce sobre </a:t>
            </a:r>
            <a:r>
              <a:rPr lang="pt-PT" sz="2400" dirty="0" smtClean="0"/>
              <a:t>uma superfície, </a:t>
            </a:r>
            <a:r>
              <a:rPr lang="pt-PT" sz="2400" dirty="0"/>
              <a:t>resulta dos </a:t>
            </a:r>
            <a:r>
              <a:rPr lang="pt-PT" sz="2400" b="1" dirty="0"/>
              <a:t>choques das </a:t>
            </a:r>
            <a:r>
              <a:rPr lang="pt-PT" sz="2400" b="1" dirty="0" smtClean="0"/>
              <a:t>partículas </a:t>
            </a:r>
            <a:r>
              <a:rPr lang="pt-PT" sz="2400" dirty="0" smtClean="0"/>
              <a:t>do </a:t>
            </a:r>
            <a:r>
              <a:rPr lang="pt-PT" sz="2400" dirty="0"/>
              <a:t>gás contra </a:t>
            </a:r>
            <a:r>
              <a:rPr lang="pt-PT" sz="2400" dirty="0" smtClean="0"/>
              <a:t>essa superfície.</a:t>
            </a:r>
            <a:endParaRPr lang="pt-PT" sz="2400" b="1" dirty="0"/>
          </a:p>
          <a:p>
            <a:endParaRPr lang="pt-PT" sz="2400" dirty="0">
              <a:latin typeface="+mj-lt"/>
              <a:ea typeface="Verdana" pitchFamily="34" charset="0"/>
              <a:cs typeface="Verdana" pitchFamily="34" charset="0"/>
            </a:endParaRPr>
          </a:p>
          <a:p>
            <a:endParaRPr lang="pt-PT" sz="2400" baseline="30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0728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2787" y="1556792"/>
            <a:ext cx="3617565" cy="29673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2119764"/>
            <a:ext cx="2448272" cy="23173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>
            <a:normAutofit/>
          </a:bodyPr>
          <a:lstStyle/>
          <a:p>
            <a:pPr algn="l"/>
            <a:r>
              <a:rPr lang="pt-PT" sz="3200" b="1" dirty="0"/>
              <a:t>CARACTERÍSTICAS DE UM GÁS</a:t>
            </a:r>
          </a:p>
        </p:txBody>
      </p:sp>
    </p:spTree>
    <p:extLst>
      <p:ext uri="{BB962C8B-B14F-4D97-AF65-F5344CB8AC3E}">
        <p14:creationId xmlns:p14="http://schemas.microsoft.com/office/powerpoint/2010/main" val="2236847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pt-PT" sz="3200" b="1" dirty="0"/>
              <a:t>CARACTERÍSTICAS DE UM GÁS</a:t>
            </a:r>
          </a:p>
        </p:txBody>
      </p:sp>
      <p:sp>
        <p:nvSpPr>
          <p:cNvPr id="4" name="Marcador de Posição do Texto 4"/>
          <p:cNvSpPr txBox="1">
            <a:spLocks/>
          </p:cNvSpPr>
          <p:nvPr/>
        </p:nvSpPr>
        <p:spPr>
          <a:xfrm>
            <a:off x="251520" y="1628800"/>
            <a:ext cx="8712968" cy="4536504"/>
          </a:xfrm>
          <a:prstGeom prst="rect">
            <a:avLst/>
          </a:prstGeom>
        </p:spPr>
        <p:txBody>
          <a:bodyPr/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Char char=""/>
              <a:defRPr kumimoji="0"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Char char="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Char char="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pt-PT" sz="2400" dirty="0" smtClean="0"/>
              <a:t>A </a:t>
            </a:r>
            <a:r>
              <a:rPr lang="pt-PT" sz="2400" b="1" dirty="0"/>
              <a:t>unidade SI </a:t>
            </a:r>
            <a:r>
              <a:rPr lang="pt-PT" sz="2400" dirty="0"/>
              <a:t>de pressão é o </a:t>
            </a:r>
            <a:r>
              <a:rPr lang="pt-PT" sz="2400" b="1" dirty="0"/>
              <a:t>pascal</a:t>
            </a:r>
            <a:r>
              <a:rPr lang="pt-PT" sz="2400" dirty="0"/>
              <a:t> (Pa): </a:t>
            </a:r>
            <a:r>
              <a:rPr lang="pt-PT" sz="2400" dirty="0" smtClean="0"/>
              <a:t> </a:t>
            </a:r>
            <a:r>
              <a:rPr lang="pt-PT" sz="2400" b="1" dirty="0" smtClean="0"/>
              <a:t>1 </a:t>
            </a:r>
            <a:r>
              <a:rPr lang="pt-PT" sz="2400" b="1" dirty="0"/>
              <a:t>Pa = </a:t>
            </a:r>
            <a:r>
              <a:rPr lang="pt-PT" sz="2400" b="1" dirty="0" smtClean="0"/>
              <a:t>1N </a:t>
            </a:r>
            <a:r>
              <a:rPr lang="pt-PT" sz="2400" b="1" dirty="0"/>
              <a:t>/ 1 </a:t>
            </a:r>
            <a:r>
              <a:rPr lang="pt-PT" sz="2400" b="1" dirty="0" smtClean="0"/>
              <a:t>m</a:t>
            </a:r>
            <a:r>
              <a:rPr lang="pt-PT" sz="2400" b="1" baseline="30000" dirty="0" smtClean="0"/>
              <a:t>2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pt-PT" sz="2400" b="1" dirty="0" smtClean="0"/>
              <a:t>Outras </a:t>
            </a:r>
            <a:r>
              <a:rPr lang="pt-PT" sz="2400" b="1" dirty="0"/>
              <a:t>unidades </a:t>
            </a:r>
            <a:r>
              <a:rPr lang="pt-PT" sz="2400" dirty="0"/>
              <a:t>de pressão</a:t>
            </a:r>
            <a:r>
              <a:rPr lang="pt-PT" sz="2400" dirty="0" smtClean="0"/>
              <a:t>: </a:t>
            </a:r>
            <a:r>
              <a:rPr lang="pt-PT" sz="2400" b="1" dirty="0" smtClean="0"/>
              <a:t>atmosfera</a:t>
            </a:r>
            <a:r>
              <a:rPr lang="pt-PT" sz="2400" dirty="0" smtClean="0"/>
              <a:t> (</a:t>
            </a:r>
            <a:r>
              <a:rPr lang="pt-PT" sz="2400" dirty="0" err="1" smtClean="0"/>
              <a:t>atm</a:t>
            </a:r>
            <a:r>
              <a:rPr lang="pt-PT" sz="2400" dirty="0" smtClean="0"/>
              <a:t>), </a:t>
            </a:r>
            <a:r>
              <a:rPr lang="pt-PT" sz="2400" b="1" dirty="0" err="1" smtClean="0"/>
              <a:t>torricelli</a:t>
            </a:r>
            <a:r>
              <a:rPr lang="pt-PT" sz="2400" dirty="0" smtClean="0"/>
              <a:t> </a:t>
            </a:r>
            <a:r>
              <a:rPr lang="pt-PT" sz="2400" dirty="0"/>
              <a:t>(</a:t>
            </a:r>
            <a:r>
              <a:rPr lang="pt-PT" sz="2400" dirty="0" err="1"/>
              <a:t>torr</a:t>
            </a:r>
            <a:r>
              <a:rPr lang="pt-PT" sz="2400" dirty="0"/>
              <a:t>) </a:t>
            </a:r>
            <a:r>
              <a:rPr lang="pt-PT" sz="2400" dirty="0" smtClean="0"/>
              <a:t>e </a:t>
            </a:r>
            <a:r>
              <a:rPr lang="pt-PT" sz="2400" b="1" dirty="0" smtClean="0"/>
              <a:t>milímetro </a:t>
            </a:r>
            <a:r>
              <a:rPr lang="pt-PT" sz="2400" b="1" dirty="0"/>
              <a:t>de mercúrio </a:t>
            </a:r>
            <a:r>
              <a:rPr lang="pt-PT" sz="2400" dirty="0"/>
              <a:t>(mm Hg</a:t>
            </a:r>
            <a:r>
              <a:rPr lang="pt-PT" sz="2400" dirty="0" smtClean="0"/>
              <a:t>) - 1 </a:t>
            </a:r>
            <a:r>
              <a:rPr lang="pt-PT" sz="2400" dirty="0" err="1"/>
              <a:t>atm</a:t>
            </a:r>
            <a:r>
              <a:rPr lang="pt-PT" sz="2400" dirty="0"/>
              <a:t> = 1,0 × 10</a:t>
            </a:r>
            <a:r>
              <a:rPr lang="pt-PT" sz="2400" baseline="30000" dirty="0"/>
              <a:t>5</a:t>
            </a:r>
            <a:r>
              <a:rPr lang="pt-PT" sz="2400" dirty="0"/>
              <a:t> </a:t>
            </a:r>
            <a:r>
              <a:rPr lang="pt-PT" sz="2400" dirty="0" smtClean="0"/>
              <a:t>Pa = 760 </a:t>
            </a:r>
            <a:r>
              <a:rPr lang="pt-PT" sz="2400" dirty="0" err="1"/>
              <a:t>torr</a:t>
            </a:r>
            <a:endParaRPr lang="pt-PT" sz="2400" dirty="0"/>
          </a:p>
          <a:p>
            <a:pPr>
              <a:spcBef>
                <a:spcPts val="1200"/>
              </a:spcBef>
            </a:pPr>
            <a:r>
              <a:rPr lang="pt-PT" sz="2400" b="1" dirty="0" smtClean="0"/>
              <a:t>Condições </a:t>
            </a:r>
            <a:r>
              <a:rPr lang="pt-PT" sz="2400" b="1" dirty="0"/>
              <a:t>normais de pressão e de temperatura</a:t>
            </a:r>
            <a:r>
              <a:rPr lang="pt-PT" sz="2400" dirty="0"/>
              <a:t> de um gás (PTN</a:t>
            </a:r>
            <a:r>
              <a:rPr lang="pt-PT" sz="2400" dirty="0" smtClean="0"/>
              <a:t>):  </a:t>
            </a:r>
            <a:r>
              <a:rPr lang="pt-PT" sz="2400" dirty="0"/>
              <a:t>p = 1 </a:t>
            </a:r>
            <a:r>
              <a:rPr lang="pt-PT" sz="2400" dirty="0" err="1"/>
              <a:t>atm</a:t>
            </a:r>
            <a:r>
              <a:rPr lang="pt-PT" sz="2400" dirty="0"/>
              <a:t> </a:t>
            </a:r>
            <a:r>
              <a:rPr lang="pt-PT" sz="2400" dirty="0" smtClean="0"/>
              <a:t> e  T </a:t>
            </a:r>
            <a:r>
              <a:rPr lang="pt-PT" sz="2400" dirty="0"/>
              <a:t>= 273 </a:t>
            </a:r>
            <a:r>
              <a:rPr lang="pt-PT" sz="2400" dirty="0" smtClean="0"/>
              <a:t>K</a:t>
            </a:r>
          </a:p>
          <a:p>
            <a:pPr marL="0" indent="0">
              <a:spcBef>
                <a:spcPts val="1200"/>
              </a:spcBef>
              <a:buNone/>
            </a:pPr>
            <a:endParaRPr lang="pt-PT" sz="2400" dirty="0" smtClean="0"/>
          </a:p>
          <a:p>
            <a:pPr>
              <a:spcBef>
                <a:spcPts val="1200"/>
              </a:spcBef>
            </a:pPr>
            <a:r>
              <a:rPr lang="pt-PT" sz="2400" dirty="0"/>
              <a:t>A </a:t>
            </a:r>
            <a:r>
              <a:rPr lang="pt-PT" sz="2400" b="1" dirty="0"/>
              <a:t>pressão</a:t>
            </a:r>
            <a:r>
              <a:rPr lang="pt-PT" sz="2400" dirty="0"/>
              <a:t> de um gás varia com o </a:t>
            </a:r>
            <a:r>
              <a:rPr lang="pt-PT" sz="2400" b="1" dirty="0"/>
              <a:t>número de partículas</a:t>
            </a:r>
            <a:r>
              <a:rPr lang="pt-PT" sz="2400" dirty="0"/>
              <a:t>,</a:t>
            </a:r>
            <a:br>
              <a:rPr lang="pt-PT" sz="2400" dirty="0"/>
            </a:br>
            <a:r>
              <a:rPr lang="pt-PT" sz="2400" dirty="0"/>
              <a:t>o </a:t>
            </a:r>
            <a:r>
              <a:rPr lang="pt-PT" sz="2400" b="1" dirty="0"/>
              <a:t>volume</a:t>
            </a:r>
            <a:r>
              <a:rPr lang="pt-PT" sz="2400" dirty="0"/>
              <a:t> do recipiente e a </a:t>
            </a:r>
            <a:r>
              <a:rPr lang="pt-PT" sz="2400" b="1" dirty="0"/>
              <a:t>temperatura</a:t>
            </a:r>
            <a:r>
              <a:rPr lang="pt-PT" sz="2400" dirty="0" smtClean="0"/>
              <a:t>.</a:t>
            </a:r>
            <a:endParaRPr lang="pt-PT" sz="2400" dirty="0"/>
          </a:p>
        </p:txBody>
      </p:sp>
    </p:spTree>
    <p:extLst>
      <p:ext uri="{BB962C8B-B14F-4D97-AF65-F5344CB8AC3E}">
        <p14:creationId xmlns:p14="http://schemas.microsoft.com/office/powerpoint/2010/main" val="933161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01752" y="365792"/>
            <a:ext cx="8534400" cy="758952"/>
          </a:xfrm>
        </p:spPr>
        <p:txBody>
          <a:bodyPr>
            <a:normAutofit fontScale="90000"/>
          </a:bodyPr>
          <a:lstStyle/>
          <a:p>
            <a:pPr algn="l"/>
            <a:r>
              <a:rPr lang="pt-PT" sz="3200" b="1" dirty="0" smtClean="0"/>
              <a:t>RELAÇÃO ENTRE A PRESSÃO, O NÚMERO DE MOLÉCULAS, O VOLUME E A TEMPERATURA</a:t>
            </a:r>
            <a:endParaRPr lang="pt-PT" sz="3200" b="1" dirty="0"/>
          </a:p>
        </p:txBody>
      </p:sp>
      <p:sp>
        <p:nvSpPr>
          <p:cNvPr id="4" name="Marcador de Posição do Texto 4"/>
          <p:cNvSpPr txBox="1">
            <a:spLocks/>
          </p:cNvSpPr>
          <p:nvPr/>
        </p:nvSpPr>
        <p:spPr>
          <a:xfrm>
            <a:off x="251520" y="1628800"/>
            <a:ext cx="8712968" cy="4536504"/>
          </a:xfrm>
          <a:prstGeom prst="rect">
            <a:avLst/>
          </a:prstGeom>
        </p:spPr>
        <p:txBody>
          <a:bodyPr/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Char char=""/>
              <a:defRPr kumimoji="0"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Char char="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Char char="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0" lvl="1">
              <a:spcBef>
                <a:spcPts val="1200"/>
              </a:spcBef>
              <a:buClr>
                <a:schemeClr val="accent1"/>
              </a:buClr>
              <a:buSzPct val="85000"/>
              <a:buFont typeface="Wingdings 2"/>
              <a:buChar char=""/>
            </a:pPr>
            <a:r>
              <a:rPr lang="pt-PT" sz="2400" dirty="0">
                <a:solidFill>
                  <a:schemeClr val="tx1"/>
                </a:solidFill>
              </a:rPr>
              <a:t>Para um volume e temperatura constantes, a </a:t>
            </a:r>
            <a:r>
              <a:rPr lang="pt-PT" sz="2400" b="1" dirty="0">
                <a:solidFill>
                  <a:schemeClr val="tx1"/>
                </a:solidFill>
              </a:rPr>
              <a:t>pressão</a:t>
            </a:r>
            <a:r>
              <a:rPr lang="pt-PT" sz="2400" dirty="0">
                <a:solidFill>
                  <a:schemeClr val="tx1"/>
                </a:solidFill>
              </a:rPr>
              <a:t> é </a:t>
            </a:r>
            <a:r>
              <a:rPr lang="pt-PT" sz="2400" b="1" dirty="0">
                <a:solidFill>
                  <a:schemeClr val="tx1"/>
                </a:solidFill>
              </a:rPr>
              <a:t>directamente proporcional </a:t>
            </a:r>
            <a:r>
              <a:rPr lang="pt-PT" sz="2400" dirty="0">
                <a:solidFill>
                  <a:schemeClr val="tx1"/>
                </a:solidFill>
              </a:rPr>
              <a:t>ao </a:t>
            </a:r>
            <a:r>
              <a:rPr lang="pt-PT" sz="2400" b="1" dirty="0">
                <a:solidFill>
                  <a:schemeClr val="tx1"/>
                </a:solidFill>
              </a:rPr>
              <a:t>número de </a:t>
            </a:r>
            <a:r>
              <a:rPr lang="pt-PT" sz="2400" b="1" dirty="0" smtClean="0">
                <a:solidFill>
                  <a:schemeClr val="tx1"/>
                </a:solidFill>
              </a:rPr>
              <a:t>moléculas</a:t>
            </a:r>
            <a:r>
              <a:rPr lang="pt-PT" sz="2400" dirty="0" smtClean="0">
                <a:solidFill>
                  <a:schemeClr val="tx1"/>
                </a:solidFill>
              </a:rPr>
              <a:t>:</a:t>
            </a:r>
          </a:p>
          <a:p>
            <a:pPr marL="0" lvl="1" indent="0">
              <a:spcBef>
                <a:spcPts val="1200"/>
              </a:spcBef>
              <a:buClr>
                <a:schemeClr val="accent1"/>
              </a:buClr>
              <a:buSzPct val="85000"/>
              <a:buNone/>
              <a:tabLst>
                <a:tab pos="274638" algn="l"/>
              </a:tabLst>
            </a:pPr>
            <a:r>
              <a:rPr lang="pt-PT" sz="2400" dirty="0">
                <a:solidFill>
                  <a:schemeClr val="tx1"/>
                </a:solidFill>
              </a:rPr>
              <a:t>	</a:t>
            </a:r>
            <a:r>
              <a:rPr lang="pt-PT" sz="2400" dirty="0" smtClean="0">
                <a:solidFill>
                  <a:schemeClr val="tx1"/>
                </a:solidFill>
              </a:rPr>
              <a:t>p </a:t>
            </a:r>
            <a:r>
              <a:rPr lang="pt-PT" sz="2400" dirty="0">
                <a:solidFill>
                  <a:schemeClr val="tx1"/>
                </a:solidFill>
              </a:rPr>
              <a:t>/ n = constante  </a:t>
            </a:r>
            <a:r>
              <a:rPr lang="pt-PT" sz="2400" dirty="0">
                <a:solidFill>
                  <a:schemeClr val="tx1"/>
                </a:solidFill>
                <a:sym typeface="Symbol"/>
              </a:rPr>
              <a:t></a:t>
            </a:r>
            <a:r>
              <a:rPr lang="pt-PT" sz="2400" dirty="0">
                <a:solidFill>
                  <a:schemeClr val="tx1"/>
                </a:solidFill>
              </a:rPr>
              <a:t>  </a:t>
            </a:r>
            <a:r>
              <a:rPr lang="pt-PT" sz="2400" b="1" dirty="0">
                <a:solidFill>
                  <a:schemeClr val="tx1"/>
                </a:solidFill>
              </a:rPr>
              <a:t>p</a:t>
            </a:r>
            <a:r>
              <a:rPr lang="pt-PT" sz="2400" b="1" baseline="-25000" dirty="0">
                <a:solidFill>
                  <a:schemeClr val="tx1"/>
                </a:solidFill>
              </a:rPr>
              <a:t>1</a:t>
            </a:r>
            <a:r>
              <a:rPr lang="pt-PT" sz="2400" b="1" dirty="0">
                <a:solidFill>
                  <a:schemeClr val="tx1"/>
                </a:solidFill>
              </a:rPr>
              <a:t> / n</a:t>
            </a:r>
            <a:r>
              <a:rPr lang="pt-PT" sz="2400" b="1" baseline="-25000" dirty="0">
                <a:solidFill>
                  <a:schemeClr val="tx1"/>
                </a:solidFill>
              </a:rPr>
              <a:t>1</a:t>
            </a:r>
            <a:r>
              <a:rPr lang="pt-PT" sz="2400" b="1" dirty="0">
                <a:solidFill>
                  <a:schemeClr val="tx1"/>
                </a:solidFill>
              </a:rPr>
              <a:t> = p</a:t>
            </a:r>
            <a:r>
              <a:rPr lang="pt-PT" sz="2400" b="1" baseline="-25000" dirty="0">
                <a:solidFill>
                  <a:schemeClr val="tx1"/>
                </a:solidFill>
              </a:rPr>
              <a:t>2</a:t>
            </a:r>
            <a:r>
              <a:rPr lang="pt-PT" sz="2400" b="1" dirty="0">
                <a:solidFill>
                  <a:schemeClr val="tx1"/>
                </a:solidFill>
              </a:rPr>
              <a:t> / n</a:t>
            </a:r>
            <a:r>
              <a:rPr lang="pt-PT" sz="2400" b="1" baseline="-25000" dirty="0">
                <a:solidFill>
                  <a:schemeClr val="tx1"/>
                </a:solidFill>
              </a:rPr>
              <a:t>2</a:t>
            </a:r>
            <a:r>
              <a:rPr lang="pt-PT" sz="2400" b="1" dirty="0">
                <a:solidFill>
                  <a:schemeClr val="tx1"/>
                </a:solidFill>
              </a:rPr>
              <a:t>  </a:t>
            </a:r>
            <a:r>
              <a:rPr lang="pt-PT" sz="2400" dirty="0">
                <a:solidFill>
                  <a:schemeClr val="tx1"/>
                </a:solidFill>
                <a:sym typeface="Symbol"/>
              </a:rPr>
              <a:t></a:t>
            </a:r>
            <a:r>
              <a:rPr lang="pt-PT" sz="2400" dirty="0">
                <a:solidFill>
                  <a:schemeClr val="tx1"/>
                </a:solidFill>
              </a:rPr>
              <a:t>  p</a:t>
            </a:r>
            <a:r>
              <a:rPr lang="pt-PT" sz="2400" baseline="-25000" dirty="0">
                <a:solidFill>
                  <a:schemeClr val="tx1"/>
                </a:solidFill>
              </a:rPr>
              <a:t>1</a:t>
            </a:r>
            <a:r>
              <a:rPr lang="pt-PT" sz="2400" dirty="0">
                <a:solidFill>
                  <a:schemeClr val="tx1"/>
                </a:solidFill>
              </a:rPr>
              <a:t> / p</a:t>
            </a:r>
            <a:r>
              <a:rPr lang="pt-PT" sz="2400" baseline="-25000" dirty="0">
                <a:solidFill>
                  <a:schemeClr val="tx1"/>
                </a:solidFill>
              </a:rPr>
              <a:t>2</a:t>
            </a:r>
            <a:r>
              <a:rPr lang="pt-PT" sz="2400" dirty="0">
                <a:solidFill>
                  <a:schemeClr val="tx1"/>
                </a:solidFill>
              </a:rPr>
              <a:t> = n</a:t>
            </a:r>
            <a:r>
              <a:rPr lang="pt-PT" sz="2400" baseline="-25000" dirty="0">
                <a:solidFill>
                  <a:schemeClr val="tx1"/>
                </a:solidFill>
              </a:rPr>
              <a:t>1</a:t>
            </a:r>
            <a:r>
              <a:rPr lang="pt-PT" sz="2400" dirty="0">
                <a:solidFill>
                  <a:schemeClr val="tx1"/>
                </a:solidFill>
              </a:rPr>
              <a:t> / </a:t>
            </a:r>
            <a:r>
              <a:rPr lang="pt-PT" sz="2400" dirty="0" smtClean="0">
                <a:solidFill>
                  <a:schemeClr val="tx1"/>
                </a:solidFill>
              </a:rPr>
              <a:t>n</a:t>
            </a:r>
            <a:r>
              <a:rPr lang="pt-PT" sz="2400" baseline="-25000" dirty="0" smtClean="0">
                <a:solidFill>
                  <a:schemeClr val="tx1"/>
                </a:solidFill>
              </a:rPr>
              <a:t>2</a:t>
            </a:r>
            <a:endParaRPr lang="pt-PT" sz="2400" dirty="0" smtClean="0">
              <a:solidFill>
                <a:schemeClr val="tx1"/>
              </a:solidFill>
            </a:endParaRPr>
          </a:p>
          <a:p>
            <a:pPr marL="274320" lvl="1">
              <a:buClr>
                <a:schemeClr val="accent1"/>
              </a:buClr>
              <a:buSzPct val="85000"/>
              <a:buFont typeface="Wingdings 2"/>
              <a:buChar char=""/>
            </a:pPr>
            <a:endParaRPr lang="pt-PT" sz="2400" dirty="0" smtClean="0">
              <a:solidFill>
                <a:schemeClr val="tx1"/>
              </a:solidFill>
            </a:endParaRPr>
          </a:p>
          <a:p>
            <a:pPr marL="274320" lvl="1">
              <a:buClr>
                <a:schemeClr val="accent1"/>
              </a:buClr>
              <a:buSzPct val="85000"/>
              <a:buFont typeface="Wingdings 2"/>
              <a:buChar char=""/>
            </a:pPr>
            <a:r>
              <a:rPr lang="pt-PT" sz="2400" dirty="0" smtClean="0">
                <a:solidFill>
                  <a:schemeClr val="tx1"/>
                </a:solidFill>
              </a:rPr>
              <a:t>Quanto </a:t>
            </a:r>
            <a:r>
              <a:rPr lang="pt-PT" sz="2400" b="1" dirty="0">
                <a:solidFill>
                  <a:schemeClr val="tx1"/>
                </a:solidFill>
              </a:rPr>
              <a:t>maior</a:t>
            </a:r>
            <a:r>
              <a:rPr lang="pt-PT" sz="2400" dirty="0">
                <a:solidFill>
                  <a:schemeClr val="tx1"/>
                </a:solidFill>
              </a:rPr>
              <a:t> for o </a:t>
            </a:r>
            <a:r>
              <a:rPr lang="pt-PT" sz="2400" b="1" dirty="0">
                <a:solidFill>
                  <a:schemeClr val="tx1"/>
                </a:solidFill>
              </a:rPr>
              <a:t>número de moléculas</a:t>
            </a:r>
            <a:r>
              <a:rPr lang="pt-PT" sz="2400" dirty="0">
                <a:solidFill>
                  <a:schemeClr val="tx1"/>
                </a:solidFill>
              </a:rPr>
              <a:t>, </a:t>
            </a:r>
            <a:r>
              <a:rPr lang="pt-PT" sz="2400" b="1" dirty="0">
                <a:solidFill>
                  <a:schemeClr val="tx1"/>
                </a:solidFill>
              </a:rPr>
              <a:t>maior</a:t>
            </a:r>
            <a:r>
              <a:rPr lang="pt-PT" sz="2400" dirty="0">
                <a:solidFill>
                  <a:schemeClr val="tx1"/>
                </a:solidFill>
              </a:rPr>
              <a:t> será </a:t>
            </a:r>
            <a:r>
              <a:rPr lang="pt-PT" sz="2400" dirty="0" smtClean="0">
                <a:solidFill>
                  <a:schemeClr val="tx1"/>
                </a:solidFill>
              </a:rPr>
              <a:t>o</a:t>
            </a:r>
            <a:br>
              <a:rPr lang="pt-PT" sz="2400" dirty="0" smtClean="0">
                <a:solidFill>
                  <a:schemeClr val="tx1"/>
                </a:solidFill>
              </a:rPr>
            </a:br>
            <a:r>
              <a:rPr lang="pt-PT" sz="2400" b="1" dirty="0" smtClean="0">
                <a:solidFill>
                  <a:schemeClr val="tx1"/>
                </a:solidFill>
              </a:rPr>
              <a:t>número de </a:t>
            </a:r>
            <a:r>
              <a:rPr lang="pt-PT" sz="2400" b="1" dirty="0">
                <a:solidFill>
                  <a:schemeClr val="tx1"/>
                </a:solidFill>
              </a:rPr>
              <a:t>choques </a:t>
            </a:r>
            <a:r>
              <a:rPr lang="pt-PT" sz="2400" dirty="0">
                <a:solidFill>
                  <a:schemeClr val="tx1"/>
                </a:solidFill>
              </a:rPr>
              <a:t>e a </a:t>
            </a:r>
            <a:r>
              <a:rPr lang="pt-PT" sz="2400" b="1" dirty="0" smtClean="0">
                <a:solidFill>
                  <a:schemeClr val="tx1"/>
                </a:solidFill>
              </a:rPr>
              <a:t>pressão aumenta</a:t>
            </a:r>
            <a:r>
              <a:rPr lang="pt-PT" sz="2400" dirty="0" smtClean="0">
                <a:solidFill>
                  <a:schemeClr val="tx1"/>
                </a:solidFill>
              </a:rPr>
              <a:t>.</a:t>
            </a:r>
            <a:endParaRPr lang="pt-PT" sz="240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pt-PT" sz="2400" dirty="0"/>
          </a:p>
        </p:txBody>
      </p:sp>
    </p:spTree>
    <p:extLst>
      <p:ext uri="{BB962C8B-B14F-4D97-AF65-F5344CB8AC3E}">
        <p14:creationId xmlns:p14="http://schemas.microsoft.com/office/powerpoint/2010/main" val="3444378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7648" y="1614115"/>
            <a:ext cx="6262664" cy="28950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301752" y="365792"/>
            <a:ext cx="8534400" cy="758952"/>
          </a:xfrm>
        </p:spPr>
        <p:txBody>
          <a:bodyPr>
            <a:normAutofit fontScale="90000"/>
          </a:bodyPr>
          <a:lstStyle/>
          <a:p>
            <a:pPr algn="l"/>
            <a:r>
              <a:rPr lang="pt-PT" sz="3200" b="1" dirty="0" smtClean="0"/>
              <a:t>RELAÇÃO ENTRE A PRESSÃO, O NÚMERO DE MOLÉCULAS, O VOLUME E A TEMPERATURA</a:t>
            </a:r>
            <a:endParaRPr lang="pt-PT" sz="3200" b="1" dirty="0"/>
          </a:p>
        </p:txBody>
      </p:sp>
    </p:spTree>
    <p:extLst>
      <p:ext uri="{BB962C8B-B14F-4D97-AF65-F5344CB8AC3E}">
        <p14:creationId xmlns:p14="http://schemas.microsoft.com/office/powerpoint/2010/main" val="3767855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01752" y="365792"/>
            <a:ext cx="8534400" cy="758952"/>
          </a:xfrm>
        </p:spPr>
        <p:txBody>
          <a:bodyPr>
            <a:normAutofit fontScale="90000"/>
          </a:bodyPr>
          <a:lstStyle/>
          <a:p>
            <a:pPr algn="l"/>
            <a:r>
              <a:rPr lang="pt-PT" sz="3200" b="1" dirty="0" smtClean="0"/>
              <a:t>RELAÇÃO ENTRE A PRESSÃO, O NÚMERO DE MOLÉCULAS, O VOLUME E A TEMPERATURA</a:t>
            </a:r>
            <a:endParaRPr lang="pt-PT" sz="3200" b="1" dirty="0"/>
          </a:p>
        </p:txBody>
      </p:sp>
      <p:sp>
        <p:nvSpPr>
          <p:cNvPr id="4" name="Marcador de Posição do Texto 4"/>
          <p:cNvSpPr txBox="1">
            <a:spLocks/>
          </p:cNvSpPr>
          <p:nvPr/>
        </p:nvSpPr>
        <p:spPr>
          <a:xfrm>
            <a:off x="251520" y="1628800"/>
            <a:ext cx="8712968" cy="4536504"/>
          </a:xfrm>
          <a:prstGeom prst="rect">
            <a:avLst/>
          </a:prstGeom>
        </p:spPr>
        <p:txBody>
          <a:bodyPr/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Char char=""/>
              <a:defRPr kumimoji="0"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Char char="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Char char="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PT" sz="2400" dirty="0"/>
              <a:t>Para um número de moléculas e temperatura constantes,</a:t>
            </a:r>
            <a:br>
              <a:rPr lang="pt-PT" sz="2400" dirty="0"/>
            </a:br>
            <a:r>
              <a:rPr lang="pt-PT" sz="2400" dirty="0"/>
              <a:t>a </a:t>
            </a:r>
            <a:r>
              <a:rPr lang="pt-PT" sz="2400" b="1" dirty="0"/>
              <a:t>pressão </a:t>
            </a:r>
            <a:r>
              <a:rPr lang="pt-PT" sz="2400" dirty="0"/>
              <a:t>é</a:t>
            </a:r>
            <a:r>
              <a:rPr lang="pt-PT" sz="2400" b="1" dirty="0"/>
              <a:t> inversamente proporcional</a:t>
            </a:r>
            <a:r>
              <a:rPr lang="pt-PT" sz="2400" dirty="0"/>
              <a:t> ao </a:t>
            </a:r>
            <a:r>
              <a:rPr lang="pt-PT" sz="2400" b="1" dirty="0" smtClean="0"/>
              <a:t>volume</a:t>
            </a:r>
            <a:br>
              <a:rPr lang="pt-PT" sz="2400" b="1" dirty="0" smtClean="0"/>
            </a:br>
            <a:r>
              <a:rPr lang="pt-PT" sz="2400" dirty="0" smtClean="0"/>
              <a:t>(</a:t>
            </a:r>
            <a:r>
              <a:rPr lang="pt-PT" sz="2400" b="1" dirty="0" smtClean="0"/>
              <a:t>Lei </a:t>
            </a:r>
            <a:r>
              <a:rPr lang="pt-PT" sz="2400" b="1" dirty="0"/>
              <a:t>de </a:t>
            </a:r>
            <a:r>
              <a:rPr lang="pt-PT" sz="2400" b="1" dirty="0" err="1"/>
              <a:t>Boyle-Mariotte</a:t>
            </a:r>
            <a:r>
              <a:rPr lang="pt-PT" sz="2400" dirty="0" smtClean="0"/>
              <a:t>):</a:t>
            </a:r>
            <a:endParaRPr lang="pt-PT" sz="2400" b="1" dirty="0" smtClean="0"/>
          </a:p>
          <a:p>
            <a:pPr marL="0" indent="0">
              <a:spcBef>
                <a:spcPts val="1200"/>
              </a:spcBef>
              <a:buNone/>
              <a:tabLst>
                <a:tab pos="274638" algn="l"/>
              </a:tabLst>
            </a:pPr>
            <a:r>
              <a:rPr lang="pt-PT" sz="2400" b="1" dirty="0"/>
              <a:t>	</a:t>
            </a:r>
            <a:r>
              <a:rPr lang="pt-PT" sz="2400" dirty="0" err="1" smtClean="0"/>
              <a:t>pV</a:t>
            </a:r>
            <a:r>
              <a:rPr lang="pt-PT" sz="2400" dirty="0" smtClean="0"/>
              <a:t> </a:t>
            </a:r>
            <a:r>
              <a:rPr lang="pt-PT" sz="2400" dirty="0"/>
              <a:t>= constante </a:t>
            </a:r>
            <a:r>
              <a:rPr lang="pt-PT" sz="2400" dirty="0" smtClean="0"/>
              <a:t> </a:t>
            </a:r>
            <a:r>
              <a:rPr lang="pt-PT" sz="2400" dirty="0" smtClean="0">
                <a:sym typeface="Symbol"/>
              </a:rPr>
              <a:t>  </a:t>
            </a:r>
            <a:r>
              <a:rPr lang="pt-PT" sz="2400" b="1" dirty="0"/>
              <a:t>p</a:t>
            </a:r>
            <a:r>
              <a:rPr lang="pt-PT" sz="2400" b="1" baseline="-25000" dirty="0"/>
              <a:t>1</a:t>
            </a:r>
            <a:r>
              <a:rPr lang="pt-PT" sz="2400" b="1" dirty="0"/>
              <a:t>V</a:t>
            </a:r>
            <a:r>
              <a:rPr lang="pt-PT" sz="2400" b="1" baseline="-25000" dirty="0"/>
              <a:t>1</a:t>
            </a:r>
            <a:r>
              <a:rPr lang="pt-PT" sz="2400" b="1" dirty="0"/>
              <a:t> = p</a:t>
            </a:r>
            <a:r>
              <a:rPr lang="pt-PT" sz="2400" b="1" baseline="-25000" dirty="0"/>
              <a:t>2</a:t>
            </a:r>
            <a:r>
              <a:rPr lang="pt-PT" sz="2400" b="1" dirty="0"/>
              <a:t>V</a:t>
            </a:r>
            <a:r>
              <a:rPr lang="pt-PT" sz="2400" b="1" baseline="-25000" dirty="0"/>
              <a:t>2</a:t>
            </a:r>
            <a:r>
              <a:rPr lang="pt-PT" sz="2400" b="1" dirty="0"/>
              <a:t> </a:t>
            </a:r>
            <a:r>
              <a:rPr lang="pt-PT" sz="2400" b="1" dirty="0" smtClean="0"/>
              <a:t> </a:t>
            </a:r>
            <a:r>
              <a:rPr lang="pt-PT" sz="2400" dirty="0" smtClean="0">
                <a:sym typeface="Symbol"/>
              </a:rPr>
              <a:t></a:t>
            </a:r>
            <a:r>
              <a:rPr lang="pt-PT" sz="2400" dirty="0" smtClean="0"/>
              <a:t>  </a:t>
            </a:r>
            <a:r>
              <a:rPr lang="pt-PT" sz="2400" dirty="0"/>
              <a:t>p</a:t>
            </a:r>
            <a:r>
              <a:rPr lang="pt-PT" sz="2400" baseline="-25000" dirty="0"/>
              <a:t>1</a:t>
            </a:r>
            <a:r>
              <a:rPr lang="pt-PT" sz="2400" dirty="0"/>
              <a:t> / p</a:t>
            </a:r>
            <a:r>
              <a:rPr lang="pt-PT" sz="2400" baseline="-25000" dirty="0"/>
              <a:t>2</a:t>
            </a:r>
            <a:r>
              <a:rPr lang="pt-PT" sz="2400" dirty="0"/>
              <a:t> = V</a:t>
            </a:r>
            <a:r>
              <a:rPr lang="pt-PT" sz="2400" baseline="-25000" dirty="0"/>
              <a:t>2</a:t>
            </a:r>
            <a:r>
              <a:rPr lang="pt-PT" sz="2400" dirty="0"/>
              <a:t> / </a:t>
            </a:r>
            <a:r>
              <a:rPr lang="pt-PT" sz="2400" dirty="0" smtClean="0"/>
              <a:t>V</a:t>
            </a:r>
            <a:r>
              <a:rPr lang="pt-PT" sz="2400" baseline="-25000" dirty="0" smtClean="0"/>
              <a:t>1</a:t>
            </a:r>
            <a:endParaRPr lang="pt-PT" sz="2400" dirty="0" smtClean="0"/>
          </a:p>
          <a:p>
            <a:pPr marL="0" indent="0">
              <a:buNone/>
              <a:tabLst>
                <a:tab pos="625475" algn="l"/>
              </a:tabLst>
            </a:pPr>
            <a:endParaRPr lang="pt-PT" sz="2400" dirty="0">
              <a:solidFill>
                <a:schemeClr val="tx1"/>
              </a:solidFill>
            </a:endParaRPr>
          </a:p>
          <a:p>
            <a:pPr>
              <a:tabLst>
                <a:tab pos="625475" algn="l"/>
              </a:tabLst>
            </a:pPr>
            <a:r>
              <a:rPr lang="pt-PT" sz="2400" dirty="0" smtClean="0">
                <a:solidFill>
                  <a:schemeClr val="tx1"/>
                </a:solidFill>
              </a:rPr>
              <a:t>Quanto </a:t>
            </a:r>
            <a:r>
              <a:rPr lang="pt-PT" sz="2400" b="1" dirty="0" smtClean="0">
                <a:solidFill>
                  <a:schemeClr val="tx1"/>
                </a:solidFill>
              </a:rPr>
              <a:t>maior</a:t>
            </a:r>
            <a:r>
              <a:rPr lang="pt-PT" sz="2400" dirty="0" smtClean="0">
                <a:solidFill>
                  <a:schemeClr val="tx1"/>
                </a:solidFill>
              </a:rPr>
              <a:t> </a:t>
            </a:r>
            <a:r>
              <a:rPr lang="pt-PT" sz="2400" dirty="0">
                <a:solidFill>
                  <a:schemeClr val="tx1"/>
                </a:solidFill>
              </a:rPr>
              <a:t>for o </a:t>
            </a:r>
            <a:r>
              <a:rPr lang="pt-PT" sz="2400" b="1" dirty="0" smtClean="0">
                <a:solidFill>
                  <a:schemeClr val="tx1"/>
                </a:solidFill>
              </a:rPr>
              <a:t>volume</a:t>
            </a:r>
            <a:r>
              <a:rPr lang="pt-PT" sz="2400" dirty="0" smtClean="0">
                <a:solidFill>
                  <a:schemeClr val="tx1"/>
                </a:solidFill>
              </a:rPr>
              <a:t> do gás, </a:t>
            </a:r>
            <a:r>
              <a:rPr lang="pt-PT" sz="2400" b="1" dirty="0" smtClean="0">
                <a:solidFill>
                  <a:schemeClr val="tx1"/>
                </a:solidFill>
              </a:rPr>
              <a:t>menor</a:t>
            </a:r>
            <a:r>
              <a:rPr lang="pt-PT" sz="2400" dirty="0" smtClean="0">
                <a:solidFill>
                  <a:schemeClr val="tx1"/>
                </a:solidFill>
              </a:rPr>
              <a:t> </a:t>
            </a:r>
            <a:r>
              <a:rPr lang="pt-PT" sz="2400" dirty="0">
                <a:solidFill>
                  <a:schemeClr val="tx1"/>
                </a:solidFill>
              </a:rPr>
              <a:t>será </a:t>
            </a:r>
            <a:r>
              <a:rPr lang="pt-PT" sz="2400" dirty="0" smtClean="0">
                <a:solidFill>
                  <a:schemeClr val="tx1"/>
                </a:solidFill>
              </a:rPr>
              <a:t>o</a:t>
            </a:r>
            <a:br>
              <a:rPr lang="pt-PT" sz="2400" dirty="0" smtClean="0">
                <a:solidFill>
                  <a:schemeClr val="tx1"/>
                </a:solidFill>
              </a:rPr>
            </a:br>
            <a:r>
              <a:rPr lang="pt-PT" sz="2400" b="1" dirty="0" smtClean="0">
                <a:solidFill>
                  <a:schemeClr val="tx1"/>
                </a:solidFill>
              </a:rPr>
              <a:t>número </a:t>
            </a:r>
            <a:r>
              <a:rPr lang="pt-PT" sz="2400" b="1" dirty="0">
                <a:solidFill>
                  <a:schemeClr val="tx1"/>
                </a:solidFill>
              </a:rPr>
              <a:t>de choques </a:t>
            </a:r>
            <a:r>
              <a:rPr lang="pt-PT" sz="2400" dirty="0" smtClean="0">
                <a:solidFill>
                  <a:schemeClr val="tx1"/>
                </a:solidFill>
              </a:rPr>
              <a:t>e a </a:t>
            </a:r>
            <a:r>
              <a:rPr lang="pt-PT" sz="2400" b="1" dirty="0" smtClean="0">
                <a:solidFill>
                  <a:schemeClr val="tx1"/>
                </a:solidFill>
              </a:rPr>
              <a:t>pressão diminui</a:t>
            </a:r>
            <a:r>
              <a:rPr lang="pt-PT" sz="2400" dirty="0" smtClean="0">
                <a:solidFill>
                  <a:schemeClr val="tx1"/>
                </a:solidFill>
              </a:rPr>
              <a:t>.</a:t>
            </a:r>
          </a:p>
          <a:p>
            <a:pPr lvl="1">
              <a:spcBef>
                <a:spcPts val="1200"/>
              </a:spcBef>
              <a:spcAft>
                <a:spcPts val="600"/>
              </a:spcAft>
            </a:pPr>
            <a:endParaRPr lang="pt-PT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0928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1249" y="1671836"/>
            <a:ext cx="6679103" cy="31253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301752" y="365792"/>
            <a:ext cx="8534400" cy="758952"/>
          </a:xfrm>
        </p:spPr>
        <p:txBody>
          <a:bodyPr>
            <a:normAutofit fontScale="90000"/>
          </a:bodyPr>
          <a:lstStyle/>
          <a:p>
            <a:pPr algn="l"/>
            <a:r>
              <a:rPr lang="pt-PT" sz="3200" b="1" dirty="0" smtClean="0"/>
              <a:t>RELAÇÃO ENTRE A PRESSÃO, O NÚMERO DE MOLÉCULAS, O VOLUME E A TEMPERATURA</a:t>
            </a:r>
            <a:endParaRPr lang="pt-PT" sz="3200" b="1" dirty="0"/>
          </a:p>
        </p:txBody>
      </p:sp>
    </p:spTree>
    <p:extLst>
      <p:ext uri="{BB962C8B-B14F-4D97-AF65-F5344CB8AC3E}">
        <p14:creationId xmlns:p14="http://schemas.microsoft.com/office/powerpoint/2010/main" val="4027453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01752" y="365792"/>
            <a:ext cx="8534400" cy="758952"/>
          </a:xfrm>
        </p:spPr>
        <p:txBody>
          <a:bodyPr>
            <a:normAutofit fontScale="90000"/>
          </a:bodyPr>
          <a:lstStyle/>
          <a:p>
            <a:pPr algn="l"/>
            <a:r>
              <a:rPr lang="pt-PT" sz="3200" b="1" dirty="0" smtClean="0"/>
              <a:t>RELAÇÃO ENTRE A PRESSÃO, O NÚMERO DE MOLÉCULAS, O VOLUME E A TEMPERATURA</a:t>
            </a:r>
            <a:endParaRPr lang="pt-PT" sz="3200" b="1" dirty="0"/>
          </a:p>
        </p:txBody>
      </p:sp>
      <p:sp>
        <p:nvSpPr>
          <p:cNvPr id="4" name="Marcador de Posição do Texto 4"/>
          <p:cNvSpPr txBox="1">
            <a:spLocks/>
          </p:cNvSpPr>
          <p:nvPr/>
        </p:nvSpPr>
        <p:spPr>
          <a:xfrm>
            <a:off x="251520" y="1628800"/>
            <a:ext cx="8712968" cy="4536504"/>
          </a:xfrm>
          <a:prstGeom prst="rect">
            <a:avLst/>
          </a:prstGeom>
        </p:spPr>
        <p:txBody>
          <a:bodyPr/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Char char=""/>
              <a:defRPr kumimoji="0"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Char char="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Char char="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PT" sz="2400" dirty="0" smtClean="0">
                <a:solidFill>
                  <a:schemeClr val="tx1"/>
                </a:solidFill>
              </a:rPr>
              <a:t>Para um número de moléculas e volume constantes,</a:t>
            </a:r>
            <a:br>
              <a:rPr lang="pt-PT" sz="2400" dirty="0" smtClean="0">
                <a:solidFill>
                  <a:schemeClr val="tx1"/>
                </a:solidFill>
              </a:rPr>
            </a:br>
            <a:r>
              <a:rPr lang="pt-PT" sz="2400" dirty="0" smtClean="0">
                <a:solidFill>
                  <a:schemeClr val="tx1"/>
                </a:solidFill>
              </a:rPr>
              <a:t>a </a:t>
            </a:r>
            <a:r>
              <a:rPr lang="pt-PT" sz="2400" b="1" dirty="0">
                <a:solidFill>
                  <a:schemeClr val="tx1"/>
                </a:solidFill>
              </a:rPr>
              <a:t>pressão </a:t>
            </a:r>
            <a:r>
              <a:rPr lang="pt-PT" sz="2400" dirty="0">
                <a:solidFill>
                  <a:schemeClr val="tx1"/>
                </a:solidFill>
              </a:rPr>
              <a:t>é</a:t>
            </a:r>
            <a:r>
              <a:rPr lang="pt-PT" sz="2400" b="1" dirty="0">
                <a:solidFill>
                  <a:schemeClr val="tx1"/>
                </a:solidFill>
              </a:rPr>
              <a:t> </a:t>
            </a:r>
            <a:r>
              <a:rPr lang="pt-PT" sz="2400" b="1" dirty="0" smtClean="0">
                <a:solidFill>
                  <a:schemeClr val="tx1"/>
                </a:solidFill>
              </a:rPr>
              <a:t>directamente </a:t>
            </a:r>
            <a:r>
              <a:rPr lang="pt-PT" sz="2400" b="1" dirty="0">
                <a:solidFill>
                  <a:schemeClr val="tx1"/>
                </a:solidFill>
              </a:rPr>
              <a:t>proporcional</a:t>
            </a:r>
            <a:r>
              <a:rPr lang="pt-PT" sz="2400" dirty="0">
                <a:solidFill>
                  <a:schemeClr val="tx1"/>
                </a:solidFill>
              </a:rPr>
              <a:t> </a:t>
            </a:r>
            <a:r>
              <a:rPr lang="pt-PT" sz="2400" dirty="0" smtClean="0">
                <a:solidFill>
                  <a:schemeClr val="tx1"/>
                </a:solidFill>
              </a:rPr>
              <a:t>à </a:t>
            </a:r>
            <a:r>
              <a:rPr lang="pt-PT" sz="2400" b="1" dirty="0" smtClean="0">
                <a:solidFill>
                  <a:schemeClr val="tx1"/>
                </a:solidFill>
              </a:rPr>
              <a:t>temperatura</a:t>
            </a:r>
            <a:br>
              <a:rPr lang="pt-PT" sz="2400" b="1" dirty="0" smtClean="0">
                <a:solidFill>
                  <a:schemeClr val="tx1"/>
                </a:solidFill>
              </a:rPr>
            </a:br>
            <a:r>
              <a:rPr lang="pt-PT" sz="2400" dirty="0" smtClean="0">
                <a:solidFill>
                  <a:schemeClr val="tx1"/>
                </a:solidFill>
              </a:rPr>
              <a:t>(</a:t>
            </a:r>
            <a:r>
              <a:rPr lang="pt-PT" sz="2400" b="1" dirty="0" smtClean="0">
                <a:solidFill>
                  <a:schemeClr val="tx1"/>
                </a:solidFill>
              </a:rPr>
              <a:t>Lei </a:t>
            </a:r>
            <a:r>
              <a:rPr lang="pt-PT" sz="2400" b="1" dirty="0">
                <a:solidFill>
                  <a:schemeClr val="tx1"/>
                </a:solidFill>
              </a:rPr>
              <a:t>de Gay-</a:t>
            </a:r>
            <a:r>
              <a:rPr lang="pt-PT" sz="2400" b="1" dirty="0" err="1">
                <a:solidFill>
                  <a:schemeClr val="tx1"/>
                </a:solidFill>
              </a:rPr>
              <a:t>Lussac</a:t>
            </a:r>
            <a:r>
              <a:rPr lang="pt-PT" sz="2400" dirty="0">
                <a:solidFill>
                  <a:schemeClr val="tx1"/>
                </a:solidFill>
              </a:rPr>
              <a:t>):</a:t>
            </a:r>
          </a:p>
          <a:p>
            <a:pPr marL="0" indent="0">
              <a:spcBef>
                <a:spcPts val="1200"/>
              </a:spcBef>
              <a:buNone/>
              <a:tabLst>
                <a:tab pos="274638" algn="l"/>
              </a:tabLst>
            </a:pPr>
            <a:r>
              <a:rPr lang="pt-PT" sz="2400" dirty="0" smtClean="0"/>
              <a:t>	p / T </a:t>
            </a:r>
            <a:r>
              <a:rPr lang="pt-PT" sz="2400" dirty="0"/>
              <a:t>= </a:t>
            </a:r>
            <a:r>
              <a:rPr lang="pt-PT" sz="2400" dirty="0" smtClean="0"/>
              <a:t>constante  </a:t>
            </a:r>
            <a:r>
              <a:rPr lang="pt-PT" sz="2400" dirty="0">
                <a:sym typeface="Symbol"/>
              </a:rPr>
              <a:t></a:t>
            </a:r>
            <a:r>
              <a:rPr lang="pt-PT" sz="2400" dirty="0" smtClean="0">
                <a:sym typeface="Symbol"/>
              </a:rPr>
              <a:t>  </a:t>
            </a:r>
            <a:r>
              <a:rPr lang="pt-PT" sz="2400" b="1" dirty="0" smtClean="0"/>
              <a:t>p</a:t>
            </a:r>
            <a:r>
              <a:rPr lang="pt-PT" sz="2400" b="1" baseline="-25000" dirty="0" smtClean="0"/>
              <a:t>1 </a:t>
            </a:r>
            <a:r>
              <a:rPr lang="pt-PT" sz="2400" b="1" dirty="0" smtClean="0"/>
              <a:t>/ T</a:t>
            </a:r>
            <a:r>
              <a:rPr lang="pt-PT" sz="2400" b="1" baseline="-25000" dirty="0" smtClean="0"/>
              <a:t>1</a:t>
            </a:r>
            <a:r>
              <a:rPr lang="pt-PT" sz="2400" b="1" dirty="0" smtClean="0"/>
              <a:t> </a:t>
            </a:r>
            <a:r>
              <a:rPr lang="pt-PT" sz="2400" b="1" dirty="0"/>
              <a:t>= </a:t>
            </a:r>
            <a:r>
              <a:rPr lang="pt-PT" sz="2400" b="1" dirty="0" smtClean="0"/>
              <a:t>p</a:t>
            </a:r>
            <a:r>
              <a:rPr lang="pt-PT" sz="2400" b="1" baseline="-25000" dirty="0" smtClean="0"/>
              <a:t>2 </a:t>
            </a:r>
            <a:r>
              <a:rPr lang="pt-PT" sz="2400" b="1" dirty="0" smtClean="0"/>
              <a:t>/ T</a:t>
            </a:r>
            <a:r>
              <a:rPr lang="pt-PT" sz="2400" b="1" baseline="-25000" dirty="0" smtClean="0"/>
              <a:t>2</a:t>
            </a:r>
            <a:r>
              <a:rPr lang="pt-PT" sz="2400" b="1" dirty="0" smtClean="0"/>
              <a:t>  </a:t>
            </a:r>
            <a:r>
              <a:rPr lang="pt-PT" sz="2400" dirty="0" smtClean="0">
                <a:sym typeface="Symbol"/>
              </a:rPr>
              <a:t></a:t>
            </a:r>
            <a:r>
              <a:rPr lang="pt-PT" sz="2400" dirty="0" smtClean="0"/>
              <a:t>  p</a:t>
            </a:r>
            <a:r>
              <a:rPr lang="pt-PT" sz="2400" baseline="-25000" dirty="0" smtClean="0"/>
              <a:t>1</a:t>
            </a:r>
            <a:r>
              <a:rPr lang="pt-PT" sz="2400" dirty="0" smtClean="0"/>
              <a:t> / p</a:t>
            </a:r>
            <a:r>
              <a:rPr lang="pt-PT" sz="2400" baseline="-25000" dirty="0" smtClean="0"/>
              <a:t>2</a:t>
            </a:r>
            <a:r>
              <a:rPr lang="pt-PT" sz="2400" dirty="0" smtClean="0"/>
              <a:t> = T</a:t>
            </a:r>
            <a:r>
              <a:rPr lang="pt-PT" sz="2400" baseline="-25000" dirty="0" smtClean="0"/>
              <a:t>1</a:t>
            </a:r>
            <a:r>
              <a:rPr lang="pt-PT" sz="2400" dirty="0" smtClean="0"/>
              <a:t> / T</a:t>
            </a:r>
            <a:r>
              <a:rPr lang="pt-PT" sz="2400" baseline="-25000" dirty="0" smtClean="0"/>
              <a:t>2</a:t>
            </a:r>
          </a:p>
          <a:p>
            <a:pPr marL="0" indent="0">
              <a:spcBef>
                <a:spcPts val="1200"/>
              </a:spcBef>
              <a:buNone/>
              <a:tabLst>
                <a:tab pos="274638" algn="l"/>
              </a:tabLst>
            </a:pPr>
            <a:endParaRPr lang="pt-PT" sz="2400" baseline="-25000" dirty="0"/>
          </a:p>
          <a:p>
            <a:pPr>
              <a:spcBef>
                <a:spcPts val="1200"/>
              </a:spcBef>
              <a:tabLst>
                <a:tab pos="274638" algn="l"/>
              </a:tabLst>
            </a:pPr>
            <a:r>
              <a:rPr lang="pt-PT" sz="2400" dirty="0"/>
              <a:t>Quanto </a:t>
            </a:r>
            <a:r>
              <a:rPr lang="pt-PT" sz="2400" b="1" dirty="0"/>
              <a:t>maior</a:t>
            </a:r>
            <a:r>
              <a:rPr lang="pt-PT" sz="2400" dirty="0"/>
              <a:t> for a </a:t>
            </a:r>
            <a:r>
              <a:rPr lang="pt-PT" sz="2400" b="1" dirty="0"/>
              <a:t>temperatura</a:t>
            </a:r>
            <a:r>
              <a:rPr lang="pt-PT" sz="2400" dirty="0"/>
              <a:t> do gás, </a:t>
            </a:r>
            <a:r>
              <a:rPr lang="pt-PT" sz="2400" b="1" dirty="0"/>
              <a:t>maior</a:t>
            </a:r>
            <a:r>
              <a:rPr lang="pt-PT" sz="2400" dirty="0"/>
              <a:t> será a </a:t>
            </a:r>
            <a:r>
              <a:rPr lang="pt-PT" sz="2400" b="1" dirty="0"/>
              <a:t>velocidade</a:t>
            </a:r>
            <a:r>
              <a:rPr lang="pt-PT" sz="2400" dirty="0"/>
              <a:t> das moléculas e o </a:t>
            </a:r>
            <a:r>
              <a:rPr lang="pt-PT" sz="2400" b="1" dirty="0"/>
              <a:t>número de </a:t>
            </a:r>
            <a:r>
              <a:rPr lang="pt-PT" sz="2400" b="1" dirty="0" smtClean="0"/>
              <a:t>choques</a:t>
            </a:r>
            <a:r>
              <a:rPr lang="pt-PT" sz="2400" dirty="0" smtClean="0"/>
              <a:t>,</a:t>
            </a:r>
            <a:r>
              <a:rPr lang="pt-PT" sz="2400" b="1" dirty="0" smtClean="0"/>
              <a:t> </a:t>
            </a:r>
            <a:r>
              <a:rPr lang="pt-PT" sz="2400" dirty="0" smtClean="0"/>
              <a:t>e </a:t>
            </a:r>
            <a:r>
              <a:rPr lang="pt-PT" sz="2400" dirty="0"/>
              <a:t>a </a:t>
            </a:r>
            <a:r>
              <a:rPr lang="pt-PT" sz="2400" b="1" dirty="0"/>
              <a:t>pressão </a:t>
            </a:r>
            <a:r>
              <a:rPr lang="pt-PT" sz="2400" b="1" dirty="0" smtClean="0"/>
              <a:t>aumenta</a:t>
            </a:r>
            <a:r>
              <a:rPr lang="pt-PT" sz="2400" dirty="0" smtClean="0"/>
              <a:t>.</a:t>
            </a:r>
            <a:endParaRPr lang="pt-PT" sz="2400" dirty="0"/>
          </a:p>
          <a:p>
            <a:pPr marL="0" indent="0">
              <a:spcBef>
                <a:spcPts val="1200"/>
              </a:spcBef>
              <a:buNone/>
              <a:tabLst>
                <a:tab pos="274638" algn="l"/>
              </a:tabLst>
            </a:pPr>
            <a:endParaRPr lang="pt-PT" sz="2400" baseline="-25000" dirty="0" smtClean="0"/>
          </a:p>
          <a:p>
            <a:pPr marL="0" indent="0">
              <a:buNone/>
              <a:tabLst>
                <a:tab pos="625475" algn="l"/>
              </a:tabLst>
            </a:pPr>
            <a:endParaRPr lang="pt-PT" sz="2400" baseline="-25000" dirty="0"/>
          </a:p>
        </p:txBody>
      </p:sp>
    </p:spTree>
    <p:extLst>
      <p:ext uri="{BB962C8B-B14F-4D97-AF65-F5344CB8AC3E}">
        <p14:creationId xmlns:p14="http://schemas.microsoft.com/office/powerpoint/2010/main" val="4281001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628800"/>
            <a:ext cx="6909176" cy="34223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301752" y="365792"/>
            <a:ext cx="8534400" cy="758952"/>
          </a:xfrm>
        </p:spPr>
        <p:txBody>
          <a:bodyPr>
            <a:normAutofit fontScale="90000"/>
          </a:bodyPr>
          <a:lstStyle/>
          <a:p>
            <a:pPr algn="l"/>
            <a:r>
              <a:rPr lang="pt-PT" sz="3200" b="1" dirty="0" smtClean="0"/>
              <a:t>RELAÇÃO ENTRE A PRESSÃO, O NÚMERO DE MOLÉCULAS, O VOLUME E A TEMPERATURA</a:t>
            </a:r>
            <a:endParaRPr lang="pt-PT" sz="3200" b="1" dirty="0"/>
          </a:p>
        </p:txBody>
      </p:sp>
    </p:spTree>
    <p:extLst>
      <p:ext uri="{BB962C8B-B14F-4D97-AF65-F5344CB8AC3E}">
        <p14:creationId xmlns:p14="http://schemas.microsoft.com/office/powerpoint/2010/main" val="1848499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pt-PT" sz="3200" b="1" cap="all" dirty="0"/>
              <a:t>Objectivos</a:t>
            </a:r>
            <a:endParaRPr lang="pt-PT" dirty="0"/>
          </a:p>
        </p:txBody>
      </p:sp>
      <p:sp>
        <p:nvSpPr>
          <p:cNvPr id="6" name="Marcador de Posição do Texto 4"/>
          <p:cNvSpPr txBox="1">
            <a:spLocks/>
          </p:cNvSpPr>
          <p:nvPr/>
        </p:nvSpPr>
        <p:spPr>
          <a:xfrm>
            <a:off x="251520" y="1628800"/>
            <a:ext cx="8712968" cy="4536504"/>
          </a:xfrm>
          <a:prstGeom prst="rect">
            <a:avLst/>
          </a:prstGeom>
        </p:spPr>
        <p:txBody>
          <a:bodyPr/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Char char=""/>
              <a:defRPr kumimoji="0"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Char char="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Char char="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PT" sz="2400" dirty="0"/>
              <a:t>Estabelecer uma relação, para uma dada pressão e temperatura, entre o volume de um gás e o número de partículas nele </a:t>
            </a:r>
            <a:r>
              <a:rPr lang="pt-PT" sz="2400" dirty="0" smtClean="0"/>
              <a:t>contido.</a:t>
            </a:r>
            <a:endParaRPr lang="pt-PT" sz="2400" dirty="0"/>
          </a:p>
          <a:p>
            <a:pPr>
              <a:spcBef>
                <a:spcPts val="1200"/>
              </a:spcBef>
            </a:pPr>
            <a:r>
              <a:rPr lang="pt-PT" sz="2400" dirty="0" smtClean="0"/>
              <a:t>Relacionar </a:t>
            </a:r>
            <a:r>
              <a:rPr lang="pt-PT" sz="2400" dirty="0"/>
              <a:t>a densidade de uma substância gasosa com a sua massa </a:t>
            </a:r>
            <a:r>
              <a:rPr lang="pt-PT" sz="2400" dirty="0" smtClean="0"/>
              <a:t>molar.</a:t>
            </a:r>
            <a:endParaRPr lang="pt-PT" sz="2400" dirty="0"/>
          </a:p>
          <a:p>
            <a:pPr>
              <a:spcBef>
                <a:spcPts val="1200"/>
              </a:spcBef>
            </a:pPr>
            <a:r>
              <a:rPr lang="pt-PT" sz="2400" dirty="0" smtClean="0"/>
              <a:t>Relacionar </a:t>
            </a:r>
            <a:r>
              <a:rPr lang="pt-PT" sz="2400" dirty="0"/>
              <a:t>a variação da densidade da atmosfera com a </a:t>
            </a:r>
            <a:r>
              <a:rPr lang="pt-PT" sz="2400" dirty="0" smtClean="0"/>
              <a:t>altitude.</a:t>
            </a:r>
          </a:p>
          <a:p>
            <a:pPr>
              <a:spcBef>
                <a:spcPts val="1200"/>
              </a:spcBef>
            </a:pPr>
            <a:r>
              <a:rPr lang="pt-PT" sz="2400" dirty="0"/>
              <a:t>Indicar o significado de solução, colóide e </a:t>
            </a:r>
            <a:r>
              <a:rPr lang="pt-PT" sz="2400" dirty="0" smtClean="0"/>
              <a:t>suspensão.</a:t>
            </a:r>
          </a:p>
          <a:p>
            <a:pPr>
              <a:spcBef>
                <a:spcPts val="1200"/>
              </a:spcBef>
            </a:pPr>
            <a:r>
              <a:rPr lang="pt-PT" sz="2400" dirty="0" smtClean="0"/>
              <a:t>Identificar </a:t>
            </a:r>
            <a:r>
              <a:rPr lang="pt-PT" sz="2400" dirty="0"/>
              <a:t>soluções, colóides e suspensões em situações do </a:t>
            </a:r>
            <a:r>
              <a:rPr lang="pt-PT" sz="2400" dirty="0" smtClean="0"/>
              <a:t>quotidiano.</a:t>
            </a:r>
            <a:endParaRPr lang="pt-PT" sz="2400" dirty="0"/>
          </a:p>
          <a:p>
            <a:endParaRPr lang="pt-PT" sz="2400" dirty="0" smtClean="0"/>
          </a:p>
          <a:p>
            <a:pPr>
              <a:spcBef>
                <a:spcPts val="0"/>
              </a:spcBef>
            </a:pPr>
            <a:endParaRPr lang="pt-PT" sz="2400" dirty="0" smtClean="0">
              <a:latin typeface="+mj-lt"/>
            </a:endParaRPr>
          </a:p>
          <a:p>
            <a:endParaRPr lang="pt-PT" sz="2400" b="1" dirty="0"/>
          </a:p>
          <a:p>
            <a:endParaRPr lang="pt-PT" sz="2400" dirty="0">
              <a:latin typeface="+mj-lt"/>
              <a:ea typeface="Verdana" pitchFamily="34" charset="0"/>
              <a:cs typeface="Verdana" pitchFamily="34" charset="0"/>
            </a:endParaRPr>
          </a:p>
          <a:p>
            <a:endParaRPr lang="pt-PT" sz="2400" baseline="30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2170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01752" y="365792"/>
            <a:ext cx="8534400" cy="758952"/>
          </a:xfrm>
        </p:spPr>
        <p:txBody>
          <a:bodyPr>
            <a:normAutofit fontScale="90000"/>
          </a:bodyPr>
          <a:lstStyle/>
          <a:p>
            <a:pPr algn="l"/>
            <a:r>
              <a:rPr lang="pt-PT" sz="3200" b="1" dirty="0" smtClean="0"/>
              <a:t>RELAÇÃO ENTRE A PRESSÃO, O NÚMERO DE MOLÉCULAS, O VOLUME E A TEMPERATURA</a:t>
            </a:r>
            <a:endParaRPr lang="pt-PT" sz="3200" b="1" dirty="0"/>
          </a:p>
        </p:txBody>
      </p:sp>
      <p:sp>
        <p:nvSpPr>
          <p:cNvPr id="4" name="Marcador de Posição do Texto 4"/>
          <p:cNvSpPr txBox="1">
            <a:spLocks/>
          </p:cNvSpPr>
          <p:nvPr/>
        </p:nvSpPr>
        <p:spPr>
          <a:xfrm>
            <a:off x="251520" y="1628800"/>
            <a:ext cx="8712968" cy="4536504"/>
          </a:xfrm>
          <a:prstGeom prst="rect">
            <a:avLst/>
          </a:prstGeom>
        </p:spPr>
        <p:txBody>
          <a:bodyPr/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Char char=""/>
              <a:defRPr kumimoji="0"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Char char="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Char char="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PT" sz="2400" dirty="0" smtClean="0">
                <a:solidFill>
                  <a:schemeClr val="tx1"/>
                </a:solidFill>
              </a:rPr>
              <a:t>Para um número de moléculas e pressão constantes,</a:t>
            </a:r>
            <a:br>
              <a:rPr lang="pt-PT" sz="2400" dirty="0" smtClean="0">
                <a:solidFill>
                  <a:schemeClr val="tx1"/>
                </a:solidFill>
              </a:rPr>
            </a:br>
            <a:r>
              <a:rPr lang="pt-PT" sz="2400" dirty="0" smtClean="0">
                <a:solidFill>
                  <a:schemeClr val="tx1"/>
                </a:solidFill>
              </a:rPr>
              <a:t>o </a:t>
            </a:r>
            <a:r>
              <a:rPr lang="pt-PT" sz="2400" b="1" dirty="0">
                <a:solidFill>
                  <a:schemeClr val="tx1"/>
                </a:solidFill>
              </a:rPr>
              <a:t>volume</a:t>
            </a:r>
            <a:r>
              <a:rPr lang="pt-PT" sz="2400" dirty="0">
                <a:solidFill>
                  <a:schemeClr val="tx1"/>
                </a:solidFill>
              </a:rPr>
              <a:t> </a:t>
            </a:r>
            <a:r>
              <a:rPr lang="pt-PT" sz="2400" dirty="0" smtClean="0">
                <a:solidFill>
                  <a:schemeClr val="tx1"/>
                </a:solidFill>
              </a:rPr>
              <a:t>é</a:t>
            </a:r>
            <a:r>
              <a:rPr lang="pt-PT" sz="2400" b="1" dirty="0" smtClean="0">
                <a:solidFill>
                  <a:schemeClr val="tx1"/>
                </a:solidFill>
              </a:rPr>
              <a:t> directamente </a:t>
            </a:r>
            <a:r>
              <a:rPr lang="pt-PT" sz="2400" b="1" dirty="0">
                <a:solidFill>
                  <a:schemeClr val="tx1"/>
                </a:solidFill>
              </a:rPr>
              <a:t>proporcional</a:t>
            </a:r>
            <a:r>
              <a:rPr lang="pt-PT" sz="2400" dirty="0">
                <a:solidFill>
                  <a:schemeClr val="tx1"/>
                </a:solidFill>
              </a:rPr>
              <a:t> </a:t>
            </a:r>
            <a:r>
              <a:rPr lang="pt-PT" sz="2400" dirty="0" smtClean="0">
                <a:solidFill>
                  <a:schemeClr val="tx1"/>
                </a:solidFill>
              </a:rPr>
              <a:t>à </a:t>
            </a:r>
            <a:r>
              <a:rPr lang="pt-PT" sz="2400" b="1" dirty="0" smtClean="0">
                <a:solidFill>
                  <a:schemeClr val="tx1"/>
                </a:solidFill>
              </a:rPr>
              <a:t>temperatura</a:t>
            </a:r>
            <a:br>
              <a:rPr lang="pt-PT" sz="2400" b="1" dirty="0" smtClean="0">
                <a:solidFill>
                  <a:schemeClr val="tx1"/>
                </a:solidFill>
              </a:rPr>
            </a:br>
            <a:r>
              <a:rPr lang="pt-PT" sz="2400" dirty="0" smtClean="0">
                <a:solidFill>
                  <a:schemeClr val="tx1"/>
                </a:solidFill>
              </a:rPr>
              <a:t>(</a:t>
            </a:r>
            <a:r>
              <a:rPr lang="pt-PT" sz="2400" b="1" dirty="0" smtClean="0">
                <a:solidFill>
                  <a:schemeClr val="tx1"/>
                </a:solidFill>
              </a:rPr>
              <a:t>Lei </a:t>
            </a:r>
            <a:r>
              <a:rPr lang="pt-PT" sz="2400" b="1" dirty="0">
                <a:solidFill>
                  <a:schemeClr val="tx1"/>
                </a:solidFill>
              </a:rPr>
              <a:t>de Charles</a:t>
            </a:r>
            <a:r>
              <a:rPr lang="pt-PT" sz="2400" dirty="0">
                <a:solidFill>
                  <a:schemeClr val="tx1"/>
                </a:solidFill>
              </a:rPr>
              <a:t>):</a:t>
            </a:r>
          </a:p>
          <a:p>
            <a:pPr marL="0" indent="0">
              <a:buNone/>
              <a:tabLst>
                <a:tab pos="274638" algn="l"/>
              </a:tabLst>
            </a:pPr>
            <a:r>
              <a:rPr lang="pt-PT" sz="2400" dirty="0" smtClean="0"/>
              <a:t>	V / T </a:t>
            </a:r>
            <a:r>
              <a:rPr lang="pt-PT" sz="2400" dirty="0"/>
              <a:t>= </a:t>
            </a:r>
            <a:r>
              <a:rPr lang="pt-PT" sz="2400" dirty="0" smtClean="0"/>
              <a:t>constante  </a:t>
            </a:r>
            <a:r>
              <a:rPr lang="pt-PT" sz="2400" dirty="0">
                <a:sym typeface="Symbol"/>
              </a:rPr>
              <a:t></a:t>
            </a:r>
            <a:r>
              <a:rPr lang="pt-PT" sz="2400" dirty="0" smtClean="0">
                <a:sym typeface="Symbol"/>
              </a:rPr>
              <a:t>  </a:t>
            </a:r>
            <a:r>
              <a:rPr lang="pt-PT" sz="2400" b="1" dirty="0">
                <a:sym typeface="Symbol"/>
              </a:rPr>
              <a:t>V</a:t>
            </a:r>
            <a:r>
              <a:rPr lang="pt-PT" sz="2400" b="1" baseline="-25000" dirty="0" smtClean="0"/>
              <a:t>1 </a:t>
            </a:r>
            <a:r>
              <a:rPr lang="pt-PT" sz="2400" b="1" dirty="0" smtClean="0"/>
              <a:t>/ T</a:t>
            </a:r>
            <a:r>
              <a:rPr lang="pt-PT" sz="2400" b="1" baseline="-25000" dirty="0" smtClean="0"/>
              <a:t>1</a:t>
            </a:r>
            <a:r>
              <a:rPr lang="pt-PT" sz="2400" b="1" dirty="0" smtClean="0"/>
              <a:t> </a:t>
            </a:r>
            <a:r>
              <a:rPr lang="pt-PT" sz="2400" b="1" dirty="0"/>
              <a:t>= V</a:t>
            </a:r>
            <a:r>
              <a:rPr lang="pt-PT" sz="2400" b="1" baseline="-25000" dirty="0" smtClean="0"/>
              <a:t>2 </a:t>
            </a:r>
            <a:r>
              <a:rPr lang="pt-PT" sz="2400" b="1" dirty="0" smtClean="0"/>
              <a:t>/ T</a:t>
            </a:r>
            <a:r>
              <a:rPr lang="pt-PT" sz="2400" b="1" baseline="-25000" dirty="0" smtClean="0"/>
              <a:t>2</a:t>
            </a:r>
            <a:r>
              <a:rPr lang="pt-PT" sz="2400" b="1" dirty="0" smtClean="0"/>
              <a:t>  </a:t>
            </a:r>
            <a:r>
              <a:rPr lang="pt-PT" sz="2400" dirty="0" smtClean="0">
                <a:sym typeface="Symbol"/>
              </a:rPr>
              <a:t></a:t>
            </a:r>
            <a:r>
              <a:rPr lang="pt-PT" sz="2400" dirty="0" smtClean="0"/>
              <a:t>  V</a:t>
            </a:r>
            <a:r>
              <a:rPr lang="pt-PT" sz="2400" baseline="-25000" dirty="0" smtClean="0"/>
              <a:t>1</a:t>
            </a:r>
            <a:r>
              <a:rPr lang="pt-PT" sz="2400" dirty="0" smtClean="0"/>
              <a:t> / V</a:t>
            </a:r>
            <a:r>
              <a:rPr lang="pt-PT" sz="2400" baseline="-25000" dirty="0" smtClean="0"/>
              <a:t>2</a:t>
            </a:r>
            <a:r>
              <a:rPr lang="pt-PT" sz="2400" dirty="0" smtClean="0"/>
              <a:t> = T</a:t>
            </a:r>
            <a:r>
              <a:rPr lang="pt-PT" sz="2400" baseline="-25000" dirty="0" smtClean="0"/>
              <a:t>1</a:t>
            </a:r>
            <a:r>
              <a:rPr lang="pt-PT" sz="2400" dirty="0" smtClean="0"/>
              <a:t> / T</a:t>
            </a:r>
            <a:r>
              <a:rPr lang="pt-PT" sz="2400" baseline="-25000" dirty="0" smtClean="0"/>
              <a:t>2</a:t>
            </a:r>
          </a:p>
          <a:p>
            <a:pPr marL="0" indent="0">
              <a:buNone/>
              <a:tabLst>
                <a:tab pos="625475" algn="l"/>
              </a:tabLst>
            </a:pPr>
            <a:endParaRPr lang="pt-PT" sz="2400" baseline="-25000" dirty="0"/>
          </a:p>
          <a:p>
            <a:pPr>
              <a:tabLst>
                <a:tab pos="625475" algn="l"/>
              </a:tabLst>
            </a:pPr>
            <a:r>
              <a:rPr lang="pt-PT" sz="2400" dirty="0" smtClean="0"/>
              <a:t>Quanto </a:t>
            </a:r>
            <a:r>
              <a:rPr lang="pt-PT" sz="2400" b="1" dirty="0"/>
              <a:t>maior</a:t>
            </a:r>
            <a:r>
              <a:rPr lang="pt-PT" sz="2400" dirty="0"/>
              <a:t> for a </a:t>
            </a:r>
            <a:r>
              <a:rPr lang="pt-PT" sz="2400" b="1" dirty="0"/>
              <a:t>temperatura</a:t>
            </a:r>
            <a:r>
              <a:rPr lang="pt-PT" sz="2400" dirty="0"/>
              <a:t> do gás, </a:t>
            </a:r>
            <a:r>
              <a:rPr lang="pt-PT" sz="2400" b="1" dirty="0"/>
              <a:t>maior</a:t>
            </a:r>
            <a:r>
              <a:rPr lang="pt-PT" sz="2400" dirty="0"/>
              <a:t> será o</a:t>
            </a:r>
            <a:br>
              <a:rPr lang="pt-PT" sz="2400" dirty="0"/>
            </a:br>
            <a:r>
              <a:rPr lang="pt-PT" sz="2400" b="1" dirty="0"/>
              <a:t>número de choques </a:t>
            </a:r>
            <a:r>
              <a:rPr lang="pt-PT" sz="2400" dirty="0"/>
              <a:t>e o </a:t>
            </a:r>
            <a:r>
              <a:rPr lang="pt-PT" sz="2400" b="1" dirty="0"/>
              <a:t>volume </a:t>
            </a:r>
            <a:r>
              <a:rPr lang="pt-PT" sz="2400" b="1" dirty="0" smtClean="0"/>
              <a:t>aumenta</a:t>
            </a:r>
            <a:r>
              <a:rPr lang="pt-PT" sz="2400" dirty="0" smtClean="0"/>
              <a:t>.</a:t>
            </a:r>
            <a:endParaRPr lang="pt-PT" sz="2400" dirty="0"/>
          </a:p>
          <a:p>
            <a:pPr marL="0" indent="0">
              <a:buNone/>
              <a:tabLst>
                <a:tab pos="625475" algn="l"/>
              </a:tabLst>
            </a:pPr>
            <a:endParaRPr lang="pt-PT" sz="2400" baseline="-25000" dirty="0" smtClean="0"/>
          </a:p>
        </p:txBody>
      </p:sp>
    </p:spTree>
    <p:extLst>
      <p:ext uri="{BB962C8B-B14F-4D97-AF65-F5344CB8AC3E}">
        <p14:creationId xmlns:p14="http://schemas.microsoft.com/office/powerpoint/2010/main" val="3296889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301752" y="365792"/>
            <a:ext cx="8534400" cy="758952"/>
          </a:xfrm>
        </p:spPr>
        <p:txBody>
          <a:bodyPr>
            <a:normAutofit fontScale="90000"/>
          </a:bodyPr>
          <a:lstStyle/>
          <a:p>
            <a:pPr algn="l"/>
            <a:r>
              <a:rPr lang="pt-PT" sz="3200" b="1" dirty="0" smtClean="0"/>
              <a:t>RELAÇÃO ENTRE A PRESSÃO, O NÚMERO DE MOLÉCULAS, O VOLUME E A TEMPERATURA</a:t>
            </a:r>
            <a:endParaRPr lang="pt-PT" sz="3200" b="1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1699" y="1916832"/>
            <a:ext cx="6242629" cy="3096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89417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01752" y="365792"/>
            <a:ext cx="8534400" cy="758952"/>
          </a:xfrm>
        </p:spPr>
        <p:txBody>
          <a:bodyPr>
            <a:normAutofit fontScale="90000"/>
          </a:bodyPr>
          <a:lstStyle/>
          <a:p>
            <a:pPr algn="l"/>
            <a:r>
              <a:rPr lang="pt-PT" sz="3200" b="1" dirty="0" smtClean="0"/>
              <a:t>RELAÇÃO ENTRE A PRESSÃO, O NÚMERO DE MOLÉCULAS, O VOLUME E A TEMPERATURA</a:t>
            </a:r>
            <a:endParaRPr lang="pt-PT" sz="3200" b="1" dirty="0"/>
          </a:p>
        </p:txBody>
      </p:sp>
      <p:sp>
        <p:nvSpPr>
          <p:cNvPr id="4" name="Marcador de Posição do Texto 4"/>
          <p:cNvSpPr txBox="1">
            <a:spLocks/>
          </p:cNvSpPr>
          <p:nvPr/>
        </p:nvSpPr>
        <p:spPr>
          <a:xfrm>
            <a:off x="251520" y="1628800"/>
            <a:ext cx="8712968" cy="4536504"/>
          </a:xfrm>
          <a:prstGeom prst="rect">
            <a:avLst/>
          </a:prstGeom>
        </p:spPr>
        <p:txBody>
          <a:bodyPr/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Char char=""/>
              <a:defRPr kumimoji="0"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Char char="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Char char="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PT" sz="2400" dirty="0" smtClean="0">
                <a:solidFill>
                  <a:schemeClr val="tx1"/>
                </a:solidFill>
              </a:rPr>
              <a:t>Para uma pressão</a:t>
            </a:r>
            <a:r>
              <a:rPr lang="pt-PT" sz="2400" b="1" dirty="0" smtClean="0">
                <a:solidFill>
                  <a:schemeClr val="tx1"/>
                </a:solidFill>
              </a:rPr>
              <a:t> </a:t>
            </a:r>
            <a:r>
              <a:rPr lang="pt-PT" sz="2400" dirty="0" smtClean="0">
                <a:solidFill>
                  <a:schemeClr val="tx1"/>
                </a:solidFill>
              </a:rPr>
              <a:t>e</a:t>
            </a:r>
            <a:r>
              <a:rPr lang="pt-PT" sz="2400" b="1" dirty="0" smtClean="0">
                <a:solidFill>
                  <a:schemeClr val="tx1"/>
                </a:solidFill>
              </a:rPr>
              <a:t> </a:t>
            </a:r>
            <a:r>
              <a:rPr lang="pt-PT" sz="2400" dirty="0" smtClean="0">
                <a:solidFill>
                  <a:schemeClr val="tx1"/>
                </a:solidFill>
              </a:rPr>
              <a:t>temperatura constantes, o </a:t>
            </a:r>
            <a:r>
              <a:rPr lang="pt-PT" sz="2400" b="1" dirty="0">
                <a:solidFill>
                  <a:schemeClr val="tx1"/>
                </a:solidFill>
              </a:rPr>
              <a:t>volume</a:t>
            </a:r>
            <a:r>
              <a:rPr lang="pt-PT" sz="2400" dirty="0">
                <a:solidFill>
                  <a:schemeClr val="tx1"/>
                </a:solidFill>
              </a:rPr>
              <a:t> </a:t>
            </a:r>
            <a:r>
              <a:rPr lang="pt-PT" sz="2400" dirty="0" smtClean="0">
                <a:solidFill>
                  <a:schemeClr val="tx1"/>
                </a:solidFill>
              </a:rPr>
              <a:t>é</a:t>
            </a:r>
            <a:r>
              <a:rPr lang="pt-PT" sz="2400" b="1" dirty="0" smtClean="0">
                <a:solidFill>
                  <a:schemeClr val="tx1"/>
                </a:solidFill>
              </a:rPr>
              <a:t> directamente </a:t>
            </a:r>
            <a:r>
              <a:rPr lang="pt-PT" sz="2400" b="1" dirty="0">
                <a:solidFill>
                  <a:schemeClr val="tx1"/>
                </a:solidFill>
              </a:rPr>
              <a:t>proporcional</a:t>
            </a:r>
            <a:r>
              <a:rPr lang="pt-PT" sz="2400" dirty="0">
                <a:solidFill>
                  <a:schemeClr val="tx1"/>
                </a:solidFill>
              </a:rPr>
              <a:t> </a:t>
            </a:r>
            <a:r>
              <a:rPr lang="pt-PT" sz="2400" dirty="0" smtClean="0">
                <a:solidFill>
                  <a:schemeClr val="tx1"/>
                </a:solidFill>
              </a:rPr>
              <a:t>ao </a:t>
            </a:r>
            <a:r>
              <a:rPr lang="pt-PT" sz="2400" b="1" dirty="0" smtClean="0">
                <a:solidFill>
                  <a:schemeClr val="tx1"/>
                </a:solidFill>
              </a:rPr>
              <a:t>número </a:t>
            </a:r>
            <a:r>
              <a:rPr lang="pt-PT" sz="2400" b="1" dirty="0">
                <a:solidFill>
                  <a:schemeClr val="tx1"/>
                </a:solidFill>
              </a:rPr>
              <a:t>de </a:t>
            </a:r>
            <a:r>
              <a:rPr lang="pt-PT" sz="2400" b="1" dirty="0" smtClean="0">
                <a:solidFill>
                  <a:schemeClr val="tx1"/>
                </a:solidFill>
              </a:rPr>
              <a:t>moléculas</a:t>
            </a:r>
            <a:r>
              <a:rPr lang="pt-PT" sz="2400" dirty="0"/>
              <a:t> </a:t>
            </a:r>
            <a:r>
              <a:rPr lang="pt-PT" sz="2400" dirty="0" smtClean="0"/>
              <a:t>ou</a:t>
            </a:r>
            <a:br>
              <a:rPr lang="pt-PT" sz="2400" dirty="0" smtClean="0"/>
            </a:br>
            <a:r>
              <a:rPr lang="pt-PT" sz="2400" dirty="0" smtClean="0">
                <a:solidFill>
                  <a:schemeClr val="tx1"/>
                </a:solidFill>
              </a:rPr>
              <a:t>número </a:t>
            </a:r>
            <a:r>
              <a:rPr lang="pt-PT" sz="2400" dirty="0">
                <a:solidFill>
                  <a:schemeClr val="tx1"/>
                </a:solidFill>
              </a:rPr>
              <a:t>de </a:t>
            </a:r>
            <a:r>
              <a:rPr lang="pt-PT" sz="2400" dirty="0" smtClean="0">
                <a:solidFill>
                  <a:schemeClr val="tx1"/>
                </a:solidFill>
              </a:rPr>
              <a:t>moles </a:t>
            </a:r>
            <a:r>
              <a:rPr lang="pt-PT" sz="2400" dirty="0">
                <a:solidFill>
                  <a:schemeClr val="tx1"/>
                </a:solidFill>
              </a:rPr>
              <a:t>(</a:t>
            </a:r>
            <a:r>
              <a:rPr lang="pt-PT" sz="2400" b="1" dirty="0">
                <a:solidFill>
                  <a:schemeClr val="tx1"/>
                </a:solidFill>
              </a:rPr>
              <a:t>Lei de </a:t>
            </a:r>
            <a:r>
              <a:rPr lang="pt-PT" sz="2400" b="1" dirty="0" err="1">
                <a:solidFill>
                  <a:schemeClr val="tx1"/>
                </a:solidFill>
              </a:rPr>
              <a:t>Avogadro</a:t>
            </a:r>
            <a:r>
              <a:rPr lang="pt-PT" sz="2400" dirty="0">
                <a:solidFill>
                  <a:schemeClr val="tx1"/>
                </a:solidFill>
              </a:rPr>
              <a:t>):</a:t>
            </a:r>
          </a:p>
          <a:p>
            <a:pPr marL="0" indent="0">
              <a:buNone/>
              <a:tabLst>
                <a:tab pos="274638" algn="l"/>
              </a:tabLst>
            </a:pPr>
            <a:r>
              <a:rPr lang="pt-PT" sz="2400" dirty="0" smtClean="0"/>
              <a:t>	V / n = constante  </a:t>
            </a:r>
            <a:r>
              <a:rPr lang="pt-PT" sz="2400" dirty="0" smtClean="0">
                <a:sym typeface="Symbol"/>
              </a:rPr>
              <a:t>  </a:t>
            </a:r>
            <a:r>
              <a:rPr lang="pt-PT" sz="2400" b="1" dirty="0" smtClean="0">
                <a:sym typeface="Symbol"/>
              </a:rPr>
              <a:t>V</a:t>
            </a:r>
            <a:r>
              <a:rPr lang="pt-PT" sz="2400" b="1" baseline="-25000" dirty="0" smtClean="0"/>
              <a:t>1 </a:t>
            </a:r>
            <a:r>
              <a:rPr lang="pt-PT" sz="2400" b="1" dirty="0" smtClean="0"/>
              <a:t>/ n</a:t>
            </a:r>
            <a:r>
              <a:rPr lang="pt-PT" sz="2400" b="1" baseline="-25000" dirty="0" smtClean="0"/>
              <a:t>1</a:t>
            </a:r>
            <a:r>
              <a:rPr lang="pt-PT" sz="2400" b="1" dirty="0" smtClean="0"/>
              <a:t> = V</a:t>
            </a:r>
            <a:r>
              <a:rPr lang="pt-PT" sz="2400" b="1" baseline="-25000" dirty="0" smtClean="0"/>
              <a:t>2 </a:t>
            </a:r>
            <a:r>
              <a:rPr lang="pt-PT" sz="2400" b="1" dirty="0" smtClean="0"/>
              <a:t>/ n</a:t>
            </a:r>
            <a:r>
              <a:rPr lang="pt-PT" sz="2400" b="1" baseline="-25000" dirty="0" smtClean="0"/>
              <a:t>2</a:t>
            </a:r>
            <a:r>
              <a:rPr lang="pt-PT" sz="2400" b="1" dirty="0" smtClean="0"/>
              <a:t>  </a:t>
            </a:r>
            <a:r>
              <a:rPr lang="pt-PT" sz="2400" dirty="0" smtClean="0">
                <a:sym typeface="Symbol"/>
              </a:rPr>
              <a:t></a:t>
            </a:r>
            <a:r>
              <a:rPr lang="pt-PT" sz="2400" dirty="0" smtClean="0"/>
              <a:t>  V</a:t>
            </a:r>
            <a:r>
              <a:rPr lang="pt-PT" sz="2400" baseline="-25000" dirty="0" smtClean="0"/>
              <a:t>1</a:t>
            </a:r>
            <a:r>
              <a:rPr lang="pt-PT" sz="2400" dirty="0" smtClean="0"/>
              <a:t> / V</a:t>
            </a:r>
            <a:r>
              <a:rPr lang="pt-PT" sz="2400" baseline="-25000" dirty="0" smtClean="0"/>
              <a:t>2</a:t>
            </a:r>
            <a:r>
              <a:rPr lang="pt-PT" sz="2400" dirty="0" smtClean="0"/>
              <a:t> = T</a:t>
            </a:r>
            <a:r>
              <a:rPr lang="pt-PT" sz="2400" baseline="-25000" dirty="0" smtClean="0"/>
              <a:t>1</a:t>
            </a:r>
            <a:r>
              <a:rPr lang="pt-PT" sz="2400" dirty="0" smtClean="0"/>
              <a:t> / T</a:t>
            </a:r>
            <a:r>
              <a:rPr lang="pt-PT" sz="2400" baseline="-25000" dirty="0" smtClean="0"/>
              <a:t>2</a:t>
            </a:r>
          </a:p>
          <a:p>
            <a:pPr marL="0" indent="0">
              <a:buNone/>
              <a:tabLst>
                <a:tab pos="625475" algn="l"/>
              </a:tabLst>
            </a:pPr>
            <a:endParaRPr lang="pt-PT" sz="2400" baseline="-25000" dirty="0"/>
          </a:p>
          <a:p>
            <a:pPr>
              <a:tabLst>
                <a:tab pos="625475" algn="l"/>
              </a:tabLst>
            </a:pPr>
            <a:r>
              <a:rPr lang="pt-PT" sz="2400" dirty="0"/>
              <a:t>Quanto </a:t>
            </a:r>
            <a:r>
              <a:rPr lang="pt-PT" sz="2400" b="1" dirty="0"/>
              <a:t>maior</a:t>
            </a:r>
            <a:r>
              <a:rPr lang="pt-PT" sz="2400" dirty="0"/>
              <a:t> for o </a:t>
            </a:r>
            <a:r>
              <a:rPr lang="pt-PT" sz="2400" b="1" dirty="0"/>
              <a:t>número de moléculas</a:t>
            </a:r>
            <a:r>
              <a:rPr lang="pt-PT" sz="2400" dirty="0"/>
              <a:t> do gás, </a:t>
            </a:r>
            <a:r>
              <a:rPr lang="pt-PT" sz="2400" b="1" dirty="0"/>
              <a:t>maior</a:t>
            </a:r>
            <a:r>
              <a:rPr lang="pt-PT" sz="2400" dirty="0"/>
              <a:t> será</a:t>
            </a:r>
            <a:br>
              <a:rPr lang="pt-PT" sz="2400" dirty="0"/>
            </a:br>
            <a:r>
              <a:rPr lang="pt-PT" sz="2400" dirty="0"/>
              <a:t>o </a:t>
            </a:r>
            <a:r>
              <a:rPr lang="pt-PT" sz="2400" b="1" dirty="0"/>
              <a:t>número de choques </a:t>
            </a:r>
            <a:r>
              <a:rPr lang="pt-PT" sz="2400" dirty="0"/>
              <a:t>e o </a:t>
            </a:r>
            <a:r>
              <a:rPr lang="pt-PT" sz="2400" b="1" dirty="0"/>
              <a:t>volume </a:t>
            </a:r>
            <a:r>
              <a:rPr lang="pt-PT" sz="2400" b="1" dirty="0" smtClean="0"/>
              <a:t>aumenta</a:t>
            </a:r>
            <a:r>
              <a:rPr lang="pt-PT" sz="2400" dirty="0" smtClean="0"/>
              <a:t>.</a:t>
            </a:r>
            <a:endParaRPr lang="pt-PT" sz="2400" dirty="0"/>
          </a:p>
          <a:p>
            <a:pPr marL="0" indent="0">
              <a:buNone/>
              <a:tabLst>
                <a:tab pos="625475" algn="l"/>
              </a:tabLst>
            </a:pPr>
            <a:endParaRPr lang="pt-PT" sz="2400" baseline="-25000" dirty="0" smtClean="0"/>
          </a:p>
          <a:p>
            <a:pPr marL="0" indent="0">
              <a:buNone/>
              <a:tabLst>
                <a:tab pos="625475" algn="l"/>
              </a:tabLst>
            </a:pPr>
            <a:endParaRPr lang="pt-PT" sz="2400" baseline="-25000" dirty="0"/>
          </a:p>
        </p:txBody>
      </p:sp>
    </p:spTree>
    <p:extLst>
      <p:ext uri="{BB962C8B-B14F-4D97-AF65-F5344CB8AC3E}">
        <p14:creationId xmlns:p14="http://schemas.microsoft.com/office/powerpoint/2010/main" val="3408132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301752" y="365792"/>
            <a:ext cx="8534400" cy="758952"/>
          </a:xfrm>
        </p:spPr>
        <p:txBody>
          <a:bodyPr>
            <a:normAutofit fontScale="90000"/>
          </a:bodyPr>
          <a:lstStyle/>
          <a:p>
            <a:pPr algn="l"/>
            <a:r>
              <a:rPr lang="pt-PT" sz="3200" b="1" dirty="0" smtClean="0"/>
              <a:t>RELAÇÃO ENTRE A PRESSÃO, O NÚMERO DE MOLÉCULAS, O VOLUME E A TEMPERATURA</a:t>
            </a:r>
            <a:endParaRPr lang="pt-PT" sz="3200" b="1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6516" y="1844824"/>
            <a:ext cx="5951788" cy="28616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44962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01752" y="365792"/>
            <a:ext cx="8534400" cy="758952"/>
          </a:xfrm>
        </p:spPr>
        <p:txBody>
          <a:bodyPr>
            <a:normAutofit/>
          </a:bodyPr>
          <a:lstStyle/>
          <a:p>
            <a:pPr algn="l"/>
            <a:r>
              <a:rPr lang="pt-PT" sz="3200" b="1" dirty="0" smtClean="0"/>
              <a:t>VOLUME MOLAR</a:t>
            </a:r>
            <a:endParaRPr lang="pt-PT" sz="3200" b="1" dirty="0"/>
          </a:p>
        </p:txBody>
      </p:sp>
      <p:sp>
        <p:nvSpPr>
          <p:cNvPr id="4" name="Marcador de Posição do Texto 4"/>
          <p:cNvSpPr txBox="1">
            <a:spLocks/>
          </p:cNvSpPr>
          <p:nvPr/>
        </p:nvSpPr>
        <p:spPr>
          <a:xfrm>
            <a:off x="251520" y="1628800"/>
            <a:ext cx="8712968" cy="4536504"/>
          </a:xfrm>
          <a:prstGeom prst="rect">
            <a:avLst/>
          </a:prstGeom>
        </p:spPr>
        <p:txBody>
          <a:bodyPr/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Char char=""/>
              <a:defRPr kumimoji="0"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Char char="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Char char="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tabLst>
                <a:tab pos="625475" algn="l"/>
              </a:tabLst>
            </a:pPr>
            <a:r>
              <a:rPr lang="pt-PT" sz="2400" dirty="0" smtClean="0"/>
              <a:t>Nas </a:t>
            </a:r>
            <a:r>
              <a:rPr lang="pt-PT" sz="2400" dirty="0"/>
              <a:t>mesmas </a:t>
            </a:r>
            <a:r>
              <a:rPr lang="pt-PT" sz="2400" dirty="0" smtClean="0"/>
              <a:t>condições de </a:t>
            </a:r>
            <a:r>
              <a:rPr lang="pt-PT" sz="2400" dirty="0"/>
              <a:t>pressão e</a:t>
            </a:r>
            <a:r>
              <a:rPr lang="pt-PT" sz="2400" dirty="0" smtClean="0"/>
              <a:t> temperatura, </a:t>
            </a:r>
            <a:r>
              <a:rPr lang="pt-PT" sz="2400" b="1" dirty="0" smtClean="0"/>
              <a:t>volumes </a:t>
            </a:r>
            <a:r>
              <a:rPr lang="pt-PT" sz="2400" b="1" dirty="0"/>
              <a:t>iguais de gases diferentes</a:t>
            </a:r>
            <a:r>
              <a:rPr lang="pt-PT" sz="2400" dirty="0" smtClean="0"/>
              <a:t>, </a:t>
            </a:r>
            <a:r>
              <a:rPr lang="pt-PT" sz="2400" dirty="0"/>
              <a:t>contêm </a:t>
            </a:r>
            <a:r>
              <a:rPr lang="pt-PT" sz="2400" dirty="0" smtClean="0"/>
              <a:t>o </a:t>
            </a:r>
            <a:r>
              <a:rPr lang="pt-PT" sz="2400" b="1" dirty="0" smtClean="0"/>
              <a:t>mesmo </a:t>
            </a:r>
            <a:r>
              <a:rPr lang="pt-PT" sz="2400" b="1" dirty="0"/>
              <a:t>número de </a:t>
            </a:r>
            <a:r>
              <a:rPr lang="pt-PT" sz="2400" b="1" dirty="0" smtClean="0"/>
              <a:t>moléculas</a:t>
            </a:r>
            <a:r>
              <a:rPr lang="pt-PT" sz="2400" dirty="0" smtClean="0"/>
              <a:t>:</a:t>
            </a:r>
          </a:p>
          <a:p>
            <a:pPr lvl="1">
              <a:spcBef>
                <a:spcPts val="1800"/>
              </a:spcBef>
              <a:tabLst>
                <a:tab pos="625475" algn="l"/>
              </a:tabLst>
            </a:pPr>
            <a:r>
              <a:rPr lang="pt-PT" sz="2400" b="1" dirty="0">
                <a:solidFill>
                  <a:schemeClr val="tx1"/>
                </a:solidFill>
                <a:sym typeface="Symbol"/>
              </a:rPr>
              <a:t>V</a:t>
            </a:r>
            <a:r>
              <a:rPr lang="pt-PT" sz="2400" b="1" baseline="-25000" dirty="0">
                <a:solidFill>
                  <a:schemeClr val="tx1"/>
                </a:solidFill>
              </a:rPr>
              <a:t>1 </a:t>
            </a:r>
            <a:r>
              <a:rPr lang="pt-PT" sz="2400" b="1" dirty="0">
                <a:solidFill>
                  <a:schemeClr val="tx1"/>
                </a:solidFill>
              </a:rPr>
              <a:t>/ n</a:t>
            </a:r>
            <a:r>
              <a:rPr lang="pt-PT" sz="2400" b="1" baseline="-25000" dirty="0">
                <a:solidFill>
                  <a:schemeClr val="tx1"/>
                </a:solidFill>
              </a:rPr>
              <a:t>1</a:t>
            </a:r>
            <a:r>
              <a:rPr lang="pt-PT" sz="2400" b="1" dirty="0">
                <a:solidFill>
                  <a:schemeClr val="tx1"/>
                </a:solidFill>
              </a:rPr>
              <a:t> = V</a:t>
            </a:r>
            <a:r>
              <a:rPr lang="pt-PT" sz="2400" b="1" baseline="-25000" dirty="0">
                <a:solidFill>
                  <a:schemeClr val="tx1"/>
                </a:solidFill>
              </a:rPr>
              <a:t>2 </a:t>
            </a:r>
            <a:r>
              <a:rPr lang="pt-PT" sz="2400" b="1" dirty="0">
                <a:solidFill>
                  <a:schemeClr val="tx1"/>
                </a:solidFill>
              </a:rPr>
              <a:t>/ n</a:t>
            </a:r>
            <a:r>
              <a:rPr lang="pt-PT" sz="2400" b="1" baseline="-25000" dirty="0">
                <a:solidFill>
                  <a:schemeClr val="tx1"/>
                </a:solidFill>
              </a:rPr>
              <a:t>2</a:t>
            </a:r>
            <a:r>
              <a:rPr lang="pt-PT" sz="2400" b="1" dirty="0">
                <a:solidFill>
                  <a:schemeClr val="tx1"/>
                </a:solidFill>
              </a:rPr>
              <a:t>  </a:t>
            </a:r>
            <a:r>
              <a:rPr lang="pt-PT" sz="2400" b="1" dirty="0">
                <a:solidFill>
                  <a:schemeClr val="tx1"/>
                </a:solidFill>
                <a:sym typeface="Symbol"/>
              </a:rPr>
              <a:t>  </a:t>
            </a:r>
            <a:r>
              <a:rPr lang="pt-PT" sz="2400" dirty="0">
                <a:solidFill>
                  <a:schemeClr val="tx1"/>
                </a:solidFill>
              </a:rPr>
              <a:t>se </a:t>
            </a:r>
            <a:r>
              <a:rPr lang="pt-PT" sz="2400" b="1" dirty="0">
                <a:solidFill>
                  <a:schemeClr val="tx1"/>
                </a:solidFill>
              </a:rPr>
              <a:t>V</a:t>
            </a:r>
            <a:r>
              <a:rPr lang="pt-PT" sz="2400" b="1" baseline="-25000" dirty="0">
                <a:solidFill>
                  <a:schemeClr val="tx1"/>
                </a:solidFill>
              </a:rPr>
              <a:t>1</a:t>
            </a:r>
            <a:r>
              <a:rPr lang="pt-PT" sz="2400" b="1" dirty="0">
                <a:solidFill>
                  <a:schemeClr val="tx1"/>
                </a:solidFill>
              </a:rPr>
              <a:t> = V</a:t>
            </a:r>
            <a:r>
              <a:rPr lang="pt-PT" sz="2400" b="1" baseline="-25000" dirty="0">
                <a:solidFill>
                  <a:schemeClr val="tx1"/>
                </a:solidFill>
              </a:rPr>
              <a:t>2</a:t>
            </a:r>
            <a:r>
              <a:rPr lang="pt-PT" sz="2400" b="1" dirty="0">
                <a:solidFill>
                  <a:schemeClr val="tx1"/>
                </a:solidFill>
              </a:rPr>
              <a:t>  </a:t>
            </a:r>
            <a:r>
              <a:rPr lang="pt-PT" sz="2400" dirty="0">
                <a:solidFill>
                  <a:schemeClr val="tx1"/>
                </a:solidFill>
              </a:rPr>
              <a:t>então</a:t>
            </a:r>
            <a:r>
              <a:rPr lang="pt-PT" sz="2400" b="1" dirty="0">
                <a:solidFill>
                  <a:schemeClr val="tx1"/>
                </a:solidFill>
              </a:rPr>
              <a:t> </a:t>
            </a:r>
            <a:r>
              <a:rPr lang="pt-PT" sz="2400" b="1" dirty="0">
                <a:solidFill>
                  <a:schemeClr val="tx1"/>
                </a:solidFill>
                <a:sym typeface="Symbol"/>
              </a:rPr>
              <a:t> </a:t>
            </a:r>
            <a:r>
              <a:rPr lang="pt-PT" sz="2400" b="1" dirty="0">
                <a:solidFill>
                  <a:schemeClr val="tx1"/>
                </a:solidFill>
              </a:rPr>
              <a:t>n</a:t>
            </a:r>
            <a:r>
              <a:rPr lang="pt-PT" sz="2400" b="1" baseline="-25000" dirty="0">
                <a:solidFill>
                  <a:schemeClr val="tx1"/>
                </a:solidFill>
              </a:rPr>
              <a:t>1</a:t>
            </a:r>
            <a:r>
              <a:rPr lang="pt-PT" sz="2400" b="1" dirty="0">
                <a:solidFill>
                  <a:schemeClr val="tx1"/>
                </a:solidFill>
              </a:rPr>
              <a:t> = n</a:t>
            </a:r>
            <a:r>
              <a:rPr lang="pt-PT" sz="2400" b="1" baseline="-25000" dirty="0">
                <a:solidFill>
                  <a:schemeClr val="tx1"/>
                </a:solidFill>
              </a:rPr>
              <a:t>2</a:t>
            </a:r>
            <a:r>
              <a:rPr lang="pt-PT" sz="2400" b="1" dirty="0">
                <a:solidFill>
                  <a:schemeClr val="tx1"/>
                </a:solidFill>
              </a:rPr>
              <a:t> </a:t>
            </a:r>
            <a:r>
              <a:rPr lang="pt-PT" sz="2400" b="1" dirty="0" smtClean="0">
                <a:solidFill>
                  <a:schemeClr val="tx1"/>
                </a:solidFill>
              </a:rPr>
              <a:t> </a:t>
            </a:r>
            <a:r>
              <a:rPr lang="pt-PT" sz="2400" dirty="0" smtClean="0">
                <a:solidFill>
                  <a:schemeClr val="tx1"/>
                </a:solidFill>
              </a:rPr>
              <a:t>ou vice-versa</a:t>
            </a:r>
            <a:endParaRPr lang="pt-PT" sz="2400" dirty="0">
              <a:solidFill>
                <a:schemeClr val="tx1"/>
              </a:solidFill>
            </a:endParaRPr>
          </a:p>
          <a:p>
            <a:pPr>
              <a:tabLst>
                <a:tab pos="625475" algn="l"/>
              </a:tabLst>
            </a:pPr>
            <a:endParaRPr lang="pt-PT" sz="2400" dirty="0" smtClean="0"/>
          </a:p>
          <a:p>
            <a:r>
              <a:rPr lang="pt-PT" sz="2400" b="1" dirty="0" smtClean="0"/>
              <a:t>Volume molar </a:t>
            </a:r>
            <a:r>
              <a:rPr lang="pt-PT" sz="2400" dirty="0" smtClean="0"/>
              <a:t>(</a:t>
            </a:r>
            <a:r>
              <a:rPr lang="pt-PT" sz="2400" dirty="0" err="1" smtClean="0"/>
              <a:t>V</a:t>
            </a:r>
            <a:r>
              <a:rPr lang="pt-PT" sz="2400" baseline="-25000" dirty="0" err="1" smtClean="0"/>
              <a:t>m</a:t>
            </a:r>
            <a:r>
              <a:rPr lang="pt-PT" sz="2400" dirty="0" smtClean="0"/>
              <a:t>) </a:t>
            </a:r>
            <a:r>
              <a:rPr lang="pt-PT" sz="2400" dirty="0" smtClean="0">
                <a:ea typeface="Verdana" pitchFamily="34" charset="0"/>
                <a:cs typeface="Verdana" pitchFamily="34" charset="0"/>
              </a:rPr>
              <a:t>–</a:t>
            </a:r>
            <a:r>
              <a:rPr lang="pt-PT" sz="2400" dirty="0" smtClean="0"/>
              <a:t> </a:t>
            </a:r>
            <a:r>
              <a:rPr lang="pt-PT" sz="2400" b="1" dirty="0" smtClean="0"/>
              <a:t>Volume</a:t>
            </a:r>
            <a:r>
              <a:rPr lang="pt-PT" sz="2400" dirty="0" smtClean="0"/>
              <a:t> ocupado por </a:t>
            </a:r>
            <a:r>
              <a:rPr lang="pt-PT" sz="2400" b="1" dirty="0" smtClean="0"/>
              <a:t>1 mol </a:t>
            </a:r>
            <a:r>
              <a:rPr lang="pt-PT" sz="2400" dirty="0" smtClean="0"/>
              <a:t>de partículas. Nas </a:t>
            </a:r>
            <a:r>
              <a:rPr lang="pt-PT" sz="2400" dirty="0"/>
              <a:t>condições </a:t>
            </a:r>
            <a:r>
              <a:rPr lang="pt-PT" sz="2400" b="1" dirty="0" smtClean="0"/>
              <a:t>PTN</a:t>
            </a:r>
            <a:r>
              <a:rPr lang="pt-PT" sz="2400" dirty="0" smtClean="0"/>
              <a:t>, o volume de 1 mol de um gás é igual a</a:t>
            </a:r>
            <a:br>
              <a:rPr lang="pt-PT" sz="2400" dirty="0" smtClean="0"/>
            </a:br>
            <a:r>
              <a:rPr lang="pt-PT" sz="2400" dirty="0" smtClean="0"/>
              <a:t>22,4 dm</a:t>
            </a:r>
            <a:r>
              <a:rPr lang="pt-PT" sz="2400" baseline="30000" dirty="0" smtClean="0"/>
              <a:t>3</a:t>
            </a:r>
            <a:r>
              <a:rPr lang="pt-PT" sz="2400" dirty="0" smtClean="0"/>
              <a:t>:  </a:t>
            </a:r>
            <a:r>
              <a:rPr lang="pt-PT" sz="2400" b="1" dirty="0" err="1" smtClean="0"/>
              <a:t>V</a:t>
            </a:r>
            <a:r>
              <a:rPr lang="pt-PT" sz="2400" b="1" baseline="-25000" dirty="0" err="1" smtClean="0"/>
              <a:t>m</a:t>
            </a:r>
            <a:r>
              <a:rPr lang="pt-PT" sz="2400" b="1" dirty="0" smtClean="0"/>
              <a:t> = 22,4 dm</a:t>
            </a:r>
            <a:r>
              <a:rPr lang="pt-PT" sz="2400" b="1" baseline="30000" dirty="0" smtClean="0"/>
              <a:t>3</a:t>
            </a:r>
            <a:r>
              <a:rPr lang="pt-PT" sz="2400" b="1" dirty="0" smtClean="0"/>
              <a:t>/mol</a:t>
            </a:r>
            <a:r>
              <a:rPr lang="pt-PT" sz="2400" dirty="0" smtClean="0"/>
              <a:t>.</a:t>
            </a:r>
            <a:endParaRPr lang="pt-PT" sz="2400" dirty="0"/>
          </a:p>
          <a:p>
            <a:pPr>
              <a:spcBef>
                <a:spcPts val="1800"/>
              </a:spcBef>
              <a:tabLst>
                <a:tab pos="625475" algn="l"/>
              </a:tabLst>
            </a:pPr>
            <a:r>
              <a:rPr lang="pt-PT" sz="2400" dirty="0"/>
              <a:t>Nas </a:t>
            </a:r>
            <a:r>
              <a:rPr lang="pt-PT" sz="2400" b="1" dirty="0"/>
              <a:t>mesmas condições </a:t>
            </a:r>
            <a:r>
              <a:rPr lang="pt-PT" sz="2400" dirty="0"/>
              <a:t>de pressão e de </a:t>
            </a:r>
            <a:r>
              <a:rPr lang="pt-PT" sz="2400" dirty="0" smtClean="0"/>
              <a:t>temperatura,</a:t>
            </a:r>
            <a:br>
              <a:rPr lang="pt-PT" sz="2400" dirty="0" smtClean="0"/>
            </a:br>
            <a:r>
              <a:rPr lang="pt-PT" sz="2400" dirty="0" smtClean="0"/>
              <a:t>os </a:t>
            </a:r>
            <a:r>
              <a:rPr lang="pt-PT" sz="2400" dirty="0"/>
              <a:t>gases </a:t>
            </a:r>
            <a:r>
              <a:rPr lang="pt-PT" sz="2400" b="1" dirty="0"/>
              <a:t>têm o mesmo volume </a:t>
            </a:r>
            <a:r>
              <a:rPr lang="pt-PT" sz="2400" b="1" dirty="0" smtClean="0"/>
              <a:t>molar</a:t>
            </a:r>
            <a:r>
              <a:rPr lang="pt-PT" sz="2400" dirty="0" smtClean="0"/>
              <a:t>.</a:t>
            </a:r>
            <a:endParaRPr lang="pt-PT" sz="2400" dirty="0">
              <a:solidFill>
                <a:schemeClr val="tx1"/>
              </a:solidFill>
            </a:endParaRPr>
          </a:p>
          <a:p>
            <a:pPr lvl="1">
              <a:tabLst>
                <a:tab pos="625475" algn="l"/>
              </a:tabLst>
            </a:pPr>
            <a:endParaRPr lang="pt-PT" sz="2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7093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01752" y="365792"/>
            <a:ext cx="8534400" cy="758952"/>
          </a:xfrm>
        </p:spPr>
        <p:txBody>
          <a:bodyPr>
            <a:normAutofit/>
          </a:bodyPr>
          <a:lstStyle/>
          <a:p>
            <a:pPr algn="l"/>
            <a:r>
              <a:rPr lang="pt-PT" sz="3200" b="1" dirty="0" smtClean="0"/>
              <a:t>VOLUME MOLAR</a:t>
            </a:r>
            <a:endParaRPr lang="pt-PT" sz="3200" b="1" dirty="0"/>
          </a:p>
        </p:txBody>
      </p:sp>
      <p:sp>
        <p:nvSpPr>
          <p:cNvPr id="4" name="Marcador de Posição do Texto 4"/>
          <p:cNvSpPr txBox="1">
            <a:spLocks/>
          </p:cNvSpPr>
          <p:nvPr/>
        </p:nvSpPr>
        <p:spPr>
          <a:xfrm>
            <a:off x="251520" y="1628800"/>
            <a:ext cx="8712968" cy="4536504"/>
          </a:xfrm>
          <a:prstGeom prst="rect">
            <a:avLst/>
          </a:prstGeom>
        </p:spPr>
        <p:txBody>
          <a:bodyPr/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Char char=""/>
              <a:defRPr kumimoji="0"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Char char="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Char char="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tabLst>
                <a:tab pos="625475" algn="l"/>
              </a:tabLst>
            </a:pPr>
            <a:r>
              <a:rPr lang="pt-PT" sz="2400" dirty="0" smtClean="0"/>
              <a:t>O </a:t>
            </a:r>
            <a:r>
              <a:rPr lang="pt-PT" sz="2400" b="1" dirty="0"/>
              <a:t>volume</a:t>
            </a:r>
            <a:r>
              <a:rPr lang="pt-PT" sz="2400" dirty="0"/>
              <a:t> ocupado por </a:t>
            </a:r>
            <a:r>
              <a:rPr lang="pt-PT" sz="2400" b="1" dirty="0"/>
              <a:t>uma mole </a:t>
            </a:r>
            <a:r>
              <a:rPr lang="pt-PT" sz="2400" dirty="0"/>
              <a:t>de uma </a:t>
            </a:r>
            <a:r>
              <a:rPr lang="pt-PT" sz="2400" dirty="0" smtClean="0"/>
              <a:t>substância depende</a:t>
            </a:r>
            <a:br>
              <a:rPr lang="pt-PT" sz="2400" dirty="0" smtClean="0"/>
            </a:br>
            <a:r>
              <a:rPr lang="pt-PT" sz="2400" dirty="0" smtClean="0"/>
              <a:t>do </a:t>
            </a:r>
            <a:r>
              <a:rPr lang="pt-PT" sz="2400" b="1" dirty="0"/>
              <a:t>estado físico </a:t>
            </a:r>
            <a:r>
              <a:rPr lang="pt-PT" sz="2400" dirty="0"/>
              <a:t>em que esta se </a:t>
            </a:r>
            <a:r>
              <a:rPr lang="pt-PT" sz="2400" dirty="0" smtClean="0"/>
              <a:t>encontra:</a:t>
            </a:r>
            <a:endParaRPr lang="pt-PT" sz="2400" dirty="0"/>
          </a:p>
          <a:p>
            <a:pPr lvl="1">
              <a:tabLst>
                <a:tab pos="625475" algn="l"/>
              </a:tabLst>
            </a:pPr>
            <a:r>
              <a:rPr lang="pt-PT" sz="2400" dirty="0" smtClean="0">
                <a:solidFill>
                  <a:schemeClr val="tx1"/>
                </a:solidFill>
              </a:rPr>
              <a:t>1 </a:t>
            </a:r>
            <a:r>
              <a:rPr lang="pt-PT" sz="2400" dirty="0">
                <a:solidFill>
                  <a:schemeClr val="tx1"/>
                </a:solidFill>
              </a:rPr>
              <a:t>mol de água (18 g) no </a:t>
            </a:r>
            <a:r>
              <a:rPr lang="pt-PT" sz="2400" b="1" dirty="0">
                <a:solidFill>
                  <a:schemeClr val="tx1"/>
                </a:solidFill>
              </a:rPr>
              <a:t>estado líquido </a:t>
            </a:r>
            <a:r>
              <a:rPr lang="pt-PT" sz="2400" dirty="0">
                <a:solidFill>
                  <a:schemeClr val="tx1"/>
                </a:solidFill>
              </a:rPr>
              <a:t>ocupa o volume </a:t>
            </a:r>
            <a:r>
              <a:rPr lang="pt-PT" sz="2400" dirty="0" smtClean="0">
                <a:solidFill>
                  <a:schemeClr val="tx1"/>
                </a:solidFill>
              </a:rPr>
              <a:t>de</a:t>
            </a:r>
            <a:br>
              <a:rPr lang="pt-PT" sz="2400" dirty="0" smtClean="0">
                <a:solidFill>
                  <a:schemeClr val="tx1"/>
                </a:solidFill>
              </a:rPr>
            </a:br>
            <a:r>
              <a:rPr lang="pt-PT" sz="2400" b="1" dirty="0" smtClean="0">
                <a:solidFill>
                  <a:schemeClr val="tx1"/>
                </a:solidFill>
              </a:rPr>
              <a:t>18 </a:t>
            </a:r>
            <a:r>
              <a:rPr lang="pt-PT" sz="2400" b="1" dirty="0">
                <a:solidFill>
                  <a:schemeClr val="tx1"/>
                </a:solidFill>
              </a:rPr>
              <a:t>cm</a:t>
            </a:r>
            <a:r>
              <a:rPr lang="pt-PT" sz="2400" b="1" baseline="30000" dirty="0">
                <a:solidFill>
                  <a:schemeClr val="tx1"/>
                </a:solidFill>
              </a:rPr>
              <a:t>3</a:t>
            </a:r>
            <a:r>
              <a:rPr lang="pt-PT" sz="2400" dirty="0">
                <a:solidFill>
                  <a:schemeClr val="tx1"/>
                </a:solidFill>
              </a:rPr>
              <a:t>; a mesma quantidade de água no </a:t>
            </a:r>
            <a:r>
              <a:rPr lang="pt-PT" sz="2400" b="1" dirty="0">
                <a:solidFill>
                  <a:schemeClr val="tx1"/>
                </a:solidFill>
              </a:rPr>
              <a:t>estado </a:t>
            </a:r>
            <a:r>
              <a:rPr lang="pt-PT" sz="2400" b="1" dirty="0" smtClean="0">
                <a:solidFill>
                  <a:schemeClr val="tx1"/>
                </a:solidFill>
              </a:rPr>
              <a:t>gasoso</a:t>
            </a:r>
            <a:r>
              <a:rPr lang="pt-PT" sz="2400" dirty="0" smtClean="0">
                <a:solidFill>
                  <a:schemeClr val="tx1"/>
                </a:solidFill>
              </a:rPr>
              <a:t/>
            </a:r>
            <a:br>
              <a:rPr lang="pt-PT" sz="2400" dirty="0" smtClean="0">
                <a:solidFill>
                  <a:schemeClr val="tx1"/>
                </a:solidFill>
              </a:rPr>
            </a:br>
            <a:r>
              <a:rPr lang="pt-PT" sz="2400" dirty="0" smtClean="0">
                <a:solidFill>
                  <a:schemeClr val="tx1"/>
                </a:solidFill>
              </a:rPr>
              <a:t>ocupa </a:t>
            </a:r>
            <a:r>
              <a:rPr lang="pt-PT" sz="2400" dirty="0">
                <a:solidFill>
                  <a:schemeClr val="tx1"/>
                </a:solidFill>
              </a:rPr>
              <a:t>o volume de </a:t>
            </a:r>
            <a:r>
              <a:rPr lang="pt-PT" sz="2400" b="1" dirty="0">
                <a:solidFill>
                  <a:schemeClr val="tx1"/>
                </a:solidFill>
              </a:rPr>
              <a:t>22 400 cm</a:t>
            </a:r>
            <a:r>
              <a:rPr lang="pt-PT" sz="2400" b="1" baseline="30000" dirty="0">
                <a:solidFill>
                  <a:schemeClr val="tx1"/>
                </a:solidFill>
              </a:rPr>
              <a:t>3</a:t>
            </a:r>
            <a:r>
              <a:rPr lang="pt-PT" sz="2400" dirty="0" smtClean="0">
                <a:solidFill>
                  <a:schemeClr val="tx1"/>
                </a:solidFill>
              </a:rPr>
              <a:t>, nas </a:t>
            </a:r>
            <a:r>
              <a:rPr lang="pt-PT" sz="2400" dirty="0">
                <a:solidFill>
                  <a:schemeClr val="tx1"/>
                </a:solidFill>
              </a:rPr>
              <a:t>condições </a:t>
            </a:r>
            <a:r>
              <a:rPr lang="pt-PT" sz="2400" b="1" dirty="0">
                <a:solidFill>
                  <a:schemeClr val="tx1"/>
                </a:solidFill>
              </a:rPr>
              <a:t>PTN</a:t>
            </a:r>
            <a:r>
              <a:rPr lang="pt-PT" sz="2400" dirty="0">
                <a:solidFill>
                  <a:schemeClr val="tx1"/>
                </a:solidFill>
              </a:rPr>
              <a:t>.</a:t>
            </a:r>
          </a:p>
          <a:p>
            <a:pPr marL="0" indent="0">
              <a:buNone/>
              <a:tabLst>
                <a:tab pos="625475" algn="l"/>
              </a:tabLst>
            </a:pPr>
            <a:endParaRPr lang="pt-PT" sz="2400" dirty="0"/>
          </a:p>
        </p:txBody>
      </p:sp>
    </p:spTree>
    <p:extLst>
      <p:ext uri="{BB962C8B-B14F-4D97-AF65-F5344CB8AC3E}">
        <p14:creationId xmlns:p14="http://schemas.microsoft.com/office/powerpoint/2010/main" val="2802591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01752" y="365792"/>
            <a:ext cx="8534400" cy="758952"/>
          </a:xfrm>
        </p:spPr>
        <p:txBody>
          <a:bodyPr>
            <a:normAutofit/>
          </a:bodyPr>
          <a:lstStyle/>
          <a:p>
            <a:pPr algn="l"/>
            <a:r>
              <a:rPr lang="pt-PT" sz="3200" b="1" dirty="0" smtClean="0"/>
              <a:t>DENSIDADE DE UM GÁS</a:t>
            </a:r>
            <a:endParaRPr lang="pt-PT" sz="3200" b="1" dirty="0"/>
          </a:p>
        </p:txBody>
      </p:sp>
      <p:sp>
        <p:nvSpPr>
          <p:cNvPr id="4" name="Marcador de Posição do Texto 4"/>
          <p:cNvSpPr txBox="1">
            <a:spLocks/>
          </p:cNvSpPr>
          <p:nvPr/>
        </p:nvSpPr>
        <p:spPr>
          <a:xfrm>
            <a:off x="251520" y="1628800"/>
            <a:ext cx="8712968" cy="4536504"/>
          </a:xfrm>
          <a:prstGeom prst="rect">
            <a:avLst/>
          </a:prstGeom>
        </p:spPr>
        <p:txBody>
          <a:bodyPr/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Char char=""/>
              <a:defRPr kumimoji="0"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Char char="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Char char="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PT" sz="2400" b="1" dirty="0" smtClean="0"/>
              <a:t>Densidade</a:t>
            </a:r>
            <a:r>
              <a:rPr lang="pt-PT" sz="2400" dirty="0" smtClean="0"/>
              <a:t> ou </a:t>
            </a:r>
            <a:r>
              <a:rPr lang="pt-PT" sz="2400" b="1" dirty="0" smtClean="0"/>
              <a:t>massa volúmica </a:t>
            </a:r>
            <a:r>
              <a:rPr lang="pt-PT" sz="2400" dirty="0" smtClean="0"/>
              <a:t>(</a:t>
            </a:r>
            <a:r>
              <a:rPr lang="pt-PT" sz="2400" dirty="0" smtClean="0">
                <a:sym typeface="Symbol"/>
              </a:rPr>
              <a:t></a:t>
            </a:r>
            <a:r>
              <a:rPr lang="pt-PT" sz="2400" dirty="0" smtClean="0"/>
              <a:t>) </a:t>
            </a:r>
            <a:r>
              <a:rPr lang="pt-PT" sz="2400" dirty="0">
                <a:ea typeface="Verdana" pitchFamily="34" charset="0"/>
                <a:cs typeface="Verdana" pitchFamily="34" charset="0"/>
              </a:rPr>
              <a:t>–</a:t>
            </a:r>
            <a:r>
              <a:rPr lang="pt-PT" sz="2400" dirty="0" smtClean="0"/>
              <a:t> </a:t>
            </a:r>
            <a:r>
              <a:rPr lang="pt-PT" sz="2400" b="1" dirty="0" smtClean="0"/>
              <a:t>Massa</a:t>
            </a:r>
            <a:r>
              <a:rPr lang="pt-PT" sz="2400" dirty="0" smtClean="0"/>
              <a:t> de uma substância</a:t>
            </a:r>
            <a:br>
              <a:rPr lang="pt-PT" sz="2400" dirty="0" smtClean="0"/>
            </a:br>
            <a:r>
              <a:rPr lang="pt-PT" sz="2400" dirty="0" smtClean="0"/>
              <a:t>que existe </a:t>
            </a:r>
            <a:r>
              <a:rPr lang="pt-PT" sz="2400" dirty="0"/>
              <a:t>numa unidade de </a:t>
            </a:r>
            <a:r>
              <a:rPr lang="pt-PT" sz="2400" dirty="0" smtClean="0"/>
              <a:t>volume:  </a:t>
            </a:r>
            <a:r>
              <a:rPr lang="pt-PT" sz="2400" b="1" dirty="0" smtClean="0">
                <a:sym typeface="Symbol"/>
              </a:rPr>
              <a:t>  = </a:t>
            </a:r>
            <a:r>
              <a:rPr lang="pt-PT" sz="2400" b="1" dirty="0" smtClean="0"/>
              <a:t>m / V</a:t>
            </a:r>
            <a:endParaRPr lang="pt-PT" sz="2400" b="1" dirty="0"/>
          </a:p>
          <a:p>
            <a:endParaRPr lang="pt-PT" sz="2400" dirty="0" smtClean="0"/>
          </a:p>
          <a:p>
            <a:r>
              <a:rPr lang="pt-PT" sz="2400" dirty="0" smtClean="0"/>
              <a:t>A </a:t>
            </a:r>
            <a:r>
              <a:rPr lang="pt-PT" sz="2400" b="1" dirty="0"/>
              <a:t>unidade SI </a:t>
            </a:r>
            <a:r>
              <a:rPr lang="pt-PT" sz="2400" dirty="0"/>
              <a:t>de densidade é </a:t>
            </a:r>
            <a:r>
              <a:rPr lang="pt-PT" sz="2400" b="1" dirty="0" smtClean="0"/>
              <a:t>kg/m</a:t>
            </a:r>
            <a:r>
              <a:rPr lang="pt-PT" sz="2400" b="1" baseline="30000" dirty="0" smtClean="0"/>
              <a:t>3</a:t>
            </a:r>
            <a:r>
              <a:rPr lang="pt-PT" sz="2400" dirty="0" smtClean="0"/>
              <a:t>, mas utiliza-se mais</a:t>
            </a:r>
            <a:br>
              <a:rPr lang="pt-PT" sz="2400" dirty="0" smtClean="0"/>
            </a:br>
            <a:r>
              <a:rPr lang="pt-PT" sz="2400" dirty="0" smtClean="0"/>
              <a:t>o g/dm</a:t>
            </a:r>
            <a:r>
              <a:rPr lang="pt-PT" sz="2400" baseline="30000" dirty="0" smtClean="0"/>
              <a:t>3</a:t>
            </a:r>
            <a:r>
              <a:rPr lang="pt-PT" sz="2400" dirty="0"/>
              <a:t> </a:t>
            </a:r>
            <a:r>
              <a:rPr lang="pt-PT" sz="2400" dirty="0" smtClean="0"/>
              <a:t>(g dm</a:t>
            </a:r>
            <a:r>
              <a:rPr lang="pt-PT" sz="2400" dirty="0"/>
              <a:t>­</a:t>
            </a:r>
            <a:r>
              <a:rPr lang="pt-PT" sz="2400" baseline="30000" dirty="0"/>
              <a:t>-3</a:t>
            </a:r>
            <a:r>
              <a:rPr lang="pt-PT" sz="2400" dirty="0" smtClean="0"/>
              <a:t>) para os gases.</a:t>
            </a:r>
          </a:p>
          <a:p>
            <a:endParaRPr lang="pt-PT" sz="2400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169" y="3775876"/>
            <a:ext cx="6039384" cy="2245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40854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01752" y="365792"/>
            <a:ext cx="8534400" cy="758952"/>
          </a:xfrm>
        </p:spPr>
        <p:txBody>
          <a:bodyPr>
            <a:normAutofit/>
          </a:bodyPr>
          <a:lstStyle/>
          <a:p>
            <a:pPr algn="l"/>
            <a:r>
              <a:rPr lang="pt-PT" sz="3200" b="1" dirty="0" smtClean="0"/>
              <a:t>DENSIDADE DE UM GÁS</a:t>
            </a:r>
            <a:endParaRPr lang="pt-PT" sz="3200" b="1" dirty="0"/>
          </a:p>
        </p:txBody>
      </p:sp>
      <p:sp>
        <p:nvSpPr>
          <p:cNvPr id="4" name="Marcador de Posição do Texto 4"/>
          <p:cNvSpPr txBox="1">
            <a:spLocks/>
          </p:cNvSpPr>
          <p:nvPr/>
        </p:nvSpPr>
        <p:spPr>
          <a:xfrm>
            <a:off x="251520" y="1628800"/>
            <a:ext cx="8712968" cy="4536504"/>
          </a:xfrm>
          <a:prstGeom prst="rect">
            <a:avLst/>
          </a:prstGeom>
        </p:spPr>
        <p:txBody>
          <a:bodyPr/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Char char=""/>
              <a:defRPr kumimoji="0"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Char char="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Char char="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PT" sz="2400" b="1" dirty="0" smtClean="0"/>
              <a:t>Densidade de uma </a:t>
            </a:r>
            <a:r>
              <a:rPr lang="pt-PT" sz="2400" b="1" dirty="0"/>
              <a:t>mole </a:t>
            </a:r>
            <a:r>
              <a:rPr lang="pt-PT" sz="2400" dirty="0"/>
              <a:t>de </a:t>
            </a:r>
            <a:r>
              <a:rPr lang="pt-PT" sz="2400" dirty="0" smtClean="0"/>
              <a:t>um gás (nas condições PTN):</a:t>
            </a:r>
          </a:p>
          <a:p>
            <a:pPr lvl="1">
              <a:spcBef>
                <a:spcPts val="1200"/>
              </a:spcBef>
            </a:pPr>
            <a:r>
              <a:rPr lang="pt-PT" sz="2400" b="1" dirty="0" smtClean="0">
                <a:solidFill>
                  <a:schemeClr val="tx1"/>
                </a:solidFill>
              </a:rPr>
              <a:t>Massa</a:t>
            </a:r>
            <a:r>
              <a:rPr lang="pt-PT" sz="2400" dirty="0" smtClean="0">
                <a:solidFill>
                  <a:schemeClr val="tx1"/>
                </a:solidFill>
              </a:rPr>
              <a:t> de 1 mol = massa molar (M)</a:t>
            </a:r>
          </a:p>
          <a:p>
            <a:pPr lvl="1">
              <a:spcBef>
                <a:spcPts val="1200"/>
              </a:spcBef>
            </a:pPr>
            <a:r>
              <a:rPr lang="pt-PT" sz="2400" b="1" dirty="0" smtClean="0">
                <a:solidFill>
                  <a:schemeClr val="tx1"/>
                </a:solidFill>
              </a:rPr>
              <a:t>Volume</a:t>
            </a:r>
            <a:r>
              <a:rPr lang="pt-PT" sz="2400" dirty="0" smtClean="0">
                <a:solidFill>
                  <a:schemeClr val="tx1"/>
                </a:solidFill>
              </a:rPr>
              <a:t> de 1 mol = volume molar (</a:t>
            </a:r>
            <a:r>
              <a:rPr lang="pt-PT" sz="2400" dirty="0" err="1">
                <a:solidFill>
                  <a:schemeClr val="tx1"/>
                </a:solidFill>
              </a:rPr>
              <a:t>V</a:t>
            </a:r>
            <a:r>
              <a:rPr lang="pt-PT" sz="2400" baseline="-25000" dirty="0" err="1">
                <a:solidFill>
                  <a:schemeClr val="tx1"/>
                </a:solidFill>
              </a:rPr>
              <a:t>m</a:t>
            </a:r>
            <a:r>
              <a:rPr lang="pt-PT" sz="2400" dirty="0" smtClean="0">
                <a:solidFill>
                  <a:schemeClr val="tx1"/>
                </a:solidFill>
              </a:rPr>
              <a:t>) = 22,4 dm</a:t>
            </a:r>
            <a:r>
              <a:rPr lang="pt-PT" sz="2400" baseline="30000" dirty="0" smtClean="0">
                <a:solidFill>
                  <a:schemeClr val="tx1"/>
                </a:solidFill>
              </a:rPr>
              <a:t>3</a:t>
            </a:r>
          </a:p>
          <a:p>
            <a:pPr lvl="1">
              <a:spcBef>
                <a:spcPts val="1200"/>
              </a:spcBef>
            </a:pPr>
            <a:r>
              <a:rPr lang="pt-PT" sz="2400" b="1" dirty="0">
                <a:solidFill>
                  <a:schemeClr val="tx1"/>
                </a:solidFill>
                <a:sym typeface="Symbol"/>
              </a:rPr>
              <a:t>  = </a:t>
            </a:r>
            <a:r>
              <a:rPr lang="pt-PT" sz="2400" b="1" dirty="0">
                <a:solidFill>
                  <a:schemeClr val="tx1"/>
                </a:solidFill>
              </a:rPr>
              <a:t>m / </a:t>
            </a:r>
            <a:r>
              <a:rPr lang="pt-PT" sz="2400" b="1" dirty="0" smtClean="0">
                <a:solidFill>
                  <a:schemeClr val="tx1"/>
                </a:solidFill>
              </a:rPr>
              <a:t>V  </a:t>
            </a:r>
            <a:r>
              <a:rPr lang="pt-PT" sz="2400" dirty="0" smtClean="0">
                <a:solidFill>
                  <a:schemeClr val="tx1"/>
                </a:solidFill>
                <a:sym typeface="Symbol"/>
              </a:rPr>
              <a:t> </a:t>
            </a:r>
            <a:r>
              <a:rPr lang="pt-PT" sz="2400" b="1" dirty="0" smtClean="0">
                <a:solidFill>
                  <a:schemeClr val="tx1"/>
                </a:solidFill>
                <a:sym typeface="Symbol"/>
              </a:rPr>
              <a:t>   </a:t>
            </a:r>
            <a:r>
              <a:rPr lang="pt-PT" sz="2400" b="1" dirty="0">
                <a:solidFill>
                  <a:schemeClr val="tx1"/>
                </a:solidFill>
                <a:sym typeface="Symbol"/>
              </a:rPr>
              <a:t>= </a:t>
            </a:r>
            <a:r>
              <a:rPr lang="pt-PT" sz="2400" b="1" dirty="0" smtClean="0">
                <a:solidFill>
                  <a:schemeClr val="tx1"/>
                </a:solidFill>
                <a:sym typeface="Symbol"/>
              </a:rPr>
              <a:t>M</a:t>
            </a:r>
            <a:r>
              <a:rPr lang="pt-PT" sz="2400" b="1" dirty="0" smtClean="0">
                <a:solidFill>
                  <a:schemeClr val="tx1"/>
                </a:solidFill>
              </a:rPr>
              <a:t> </a:t>
            </a:r>
            <a:r>
              <a:rPr lang="pt-PT" sz="2400" b="1" dirty="0">
                <a:solidFill>
                  <a:schemeClr val="tx1"/>
                </a:solidFill>
              </a:rPr>
              <a:t>/ </a:t>
            </a:r>
            <a:r>
              <a:rPr lang="pt-PT" sz="2400" b="1" dirty="0" err="1" smtClean="0">
                <a:solidFill>
                  <a:schemeClr val="tx1"/>
                </a:solidFill>
              </a:rPr>
              <a:t>V</a:t>
            </a:r>
            <a:r>
              <a:rPr lang="pt-PT" sz="2400" b="1" baseline="-25000" dirty="0" err="1" smtClean="0">
                <a:solidFill>
                  <a:schemeClr val="tx1"/>
                </a:solidFill>
              </a:rPr>
              <a:t>m</a:t>
            </a:r>
            <a:r>
              <a:rPr lang="pt-PT" sz="2400" b="1" dirty="0" smtClean="0">
                <a:solidFill>
                  <a:schemeClr val="tx1"/>
                </a:solidFill>
              </a:rPr>
              <a:t> = </a:t>
            </a:r>
            <a:r>
              <a:rPr lang="pt-PT" sz="2400" b="1" dirty="0" smtClean="0">
                <a:solidFill>
                  <a:schemeClr val="tx1"/>
                </a:solidFill>
                <a:sym typeface="Symbol"/>
              </a:rPr>
              <a:t>M</a:t>
            </a:r>
            <a:r>
              <a:rPr lang="pt-PT" sz="2400" b="1" dirty="0" smtClean="0">
                <a:solidFill>
                  <a:schemeClr val="tx1"/>
                </a:solidFill>
              </a:rPr>
              <a:t> </a:t>
            </a:r>
            <a:r>
              <a:rPr lang="pt-PT" sz="2400" b="1" dirty="0">
                <a:solidFill>
                  <a:schemeClr val="tx1"/>
                </a:solidFill>
              </a:rPr>
              <a:t>/</a:t>
            </a:r>
            <a:r>
              <a:rPr lang="pt-PT" sz="2400" b="1" dirty="0" smtClean="0">
                <a:solidFill>
                  <a:schemeClr val="tx1"/>
                </a:solidFill>
              </a:rPr>
              <a:t> 22,4</a:t>
            </a:r>
          </a:p>
          <a:p>
            <a:pPr lvl="1">
              <a:spcBef>
                <a:spcPts val="1200"/>
              </a:spcBef>
            </a:pPr>
            <a:endParaRPr lang="pt-PT" sz="2400" b="1" dirty="0">
              <a:solidFill>
                <a:schemeClr val="tx1"/>
              </a:solidFill>
            </a:endParaRPr>
          </a:p>
          <a:p>
            <a:pPr marL="274320" lvl="1">
              <a:buClr>
                <a:schemeClr val="accent1"/>
              </a:buClr>
              <a:buSzPct val="85000"/>
              <a:buFont typeface="Wingdings 2"/>
              <a:buChar char=""/>
            </a:pPr>
            <a:r>
              <a:rPr lang="pt-PT" sz="2400" dirty="0" smtClean="0">
                <a:solidFill>
                  <a:schemeClr val="tx1"/>
                </a:solidFill>
              </a:rPr>
              <a:t>A </a:t>
            </a:r>
            <a:r>
              <a:rPr lang="pt-PT" sz="2400" b="1" dirty="0">
                <a:solidFill>
                  <a:schemeClr val="tx1"/>
                </a:solidFill>
              </a:rPr>
              <a:t>densidade da atmosfera diminui</a:t>
            </a:r>
            <a:r>
              <a:rPr lang="pt-PT" sz="2400" dirty="0">
                <a:solidFill>
                  <a:schemeClr val="tx1"/>
                </a:solidFill>
              </a:rPr>
              <a:t> quando aumenta a </a:t>
            </a:r>
            <a:r>
              <a:rPr lang="pt-PT" sz="2400" b="1" dirty="0">
                <a:solidFill>
                  <a:schemeClr val="tx1"/>
                </a:solidFill>
              </a:rPr>
              <a:t>altitude</a:t>
            </a:r>
            <a:r>
              <a:rPr lang="pt-PT" sz="2400" dirty="0">
                <a:solidFill>
                  <a:schemeClr val="tx1"/>
                </a:solidFill>
              </a:rPr>
              <a:t>, porque o </a:t>
            </a:r>
            <a:r>
              <a:rPr lang="pt-PT" sz="2400" b="1" dirty="0">
                <a:solidFill>
                  <a:schemeClr val="tx1"/>
                </a:solidFill>
              </a:rPr>
              <a:t>número de partículas</a:t>
            </a:r>
            <a:r>
              <a:rPr lang="pt-PT" sz="2400" dirty="0">
                <a:solidFill>
                  <a:schemeClr val="tx1"/>
                </a:solidFill>
              </a:rPr>
              <a:t> e a respectiva </a:t>
            </a:r>
            <a:r>
              <a:rPr lang="pt-PT" sz="2400" b="1" dirty="0">
                <a:solidFill>
                  <a:schemeClr val="tx1"/>
                </a:solidFill>
              </a:rPr>
              <a:t>massa</a:t>
            </a:r>
            <a:r>
              <a:rPr lang="pt-PT" sz="2400" dirty="0">
                <a:solidFill>
                  <a:schemeClr val="tx1"/>
                </a:solidFill>
              </a:rPr>
              <a:t> </a:t>
            </a:r>
            <a:r>
              <a:rPr lang="pt-PT" sz="2400" b="1" dirty="0">
                <a:solidFill>
                  <a:schemeClr val="tx1"/>
                </a:solidFill>
              </a:rPr>
              <a:t>diminui</a:t>
            </a:r>
            <a:r>
              <a:rPr lang="pt-PT" sz="2400" dirty="0">
                <a:solidFill>
                  <a:schemeClr val="tx1"/>
                </a:solidFill>
              </a:rPr>
              <a:t>. </a:t>
            </a:r>
          </a:p>
          <a:p>
            <a:endParaRPr lang="pt-PT" sz="2400" dirty="0"/>
          </a:p>
          <a:p>
            <a:pPr lvl="1">
              <a:spcBef>
                <a:spcPts val="1200"/>
              </a:spcBef>
            </a:pPr>
            <a:endParaRPr lang="pt-PT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6403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01752" y="365792"/>
            <a:ext cx="8534400" cy="758952"/>
          </a:xfrm>
        </p:spPr>
        <p:txBody>
          <a:bodyPr>
            <a:normAutofit/>
          </a:bodyPr>
          <a:lstStyle/>
          <a:p>
            <a:pPr algn="l"/>
            <a:r>
              <a:rPr lang="pt-PT" sz="3200" b="1" dirty="0" smtClean="0"/>
              <a:t>DISPERSÕES</a:t>
            </a:r>
            <a:endParaRPr lang="pt-PT" sz="3200" b="1" dirty="0"/>
          </a:p>
        </p:txBody>
      </p:sp>
      <p:sp>
        <p:nvSpPr>
          <p:cNvPr id="4" name="Marcador de Posição do Texto 4"/>
          <p:cNvSpPr txBox="1">
            <a:spLocks/>
          </p:cNvSpPr>
          <p:nvPr/>
        </p:nvSpPr>
        <p:spPr>
          <a:xfrm>
            <a:off x="251520" y="1628800"/>
            <a:ext cx="8712968" cy="4536504"/>
          </a:xfrm>
          <a:prstGeom prst="rect">
            <a:avLst/>
          </a:prstGeom>
        </p:spPr>
        <p:txBody>
          <a:bodyPr/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Char char=""/>
              <a:defRPr kumimoji="0"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Char char="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Char char="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PT" sz="2400" b="1" dirty="0" smtClean="0"/>
              <a:t>Dispersão</a:t>
            </a:r>
            <a:r>
              <a:rPr lang="pt-PT" sz="2400" dirty="0" smtClean="0"/>
              <a:t> – É uma </a:t>
            </a:r>
            <a:r>
              <a:rPr lang="pt-PT" sz="2400" b="1" dirty="0" smtClean="0"/>
              <a:t>mistura</a:t>
            </a:r>
            <a:r>
              <a:rPr lang="pt-PT" sz="2400" dirty="0" smtClean="0"/>
              <a:t> </a:t>
            </a:r>
            <a:r>
              <a:rPr lang="pt-PT" sz="2400" dirty="0"/>
              <a:t>de duas ou mais </a:t>
            </a:r>
            <a:r>
              <a:rPr lang="pt-PT" sz="2400" dirty="0" smtClean="0"/>
              <a:t>substâncias,</a:t>
            </a:r>
            <a:br>
              <a:rPr lang="pt-PT" sz="2400" dirty="0" smtClean="0"/>
            </a:br>
            <a:r>
              <a:rPr lang="pt-PT" sz="2400" dirty="0" smtClean="0"/>
              <a:t>em </a:t>
            </a:r>
            <a:r>
              <a:rPr lang="pt-PT" sz="2400" dirty="0"/>
              <a:t>que as partículas </a:t>
            </a:r>
            <a:r>
              <a:rPr lang="pt-PT" sz="2400" dirty="0" smtClean="0"/>
              <a:t>da </a:t>
            </a:r>
            <a:r>
              <a:rPr lang="pt-PT" sz="2400" b="1" dirty="0" smtClean="0"/>
              <a:t>fase dispersa </a:t>
            </a:r>
            <a:r>
              <a:rPr lang="pt-PT" sz="2400" dirty="0" smtClean="0"/>
              <a:t>(soluto)</a:t>
            </a:r>
            <a:r>
              <a:rPr lang="pt-PT" sz="2400" b="1" dirty="0" smtClean="0"/>
              <a:t> </a:t>
            </a:r>
            <a:r>
              <a:rPr lang="pt-PT" sz="2400" dirty="0" smtClean="0"/>
              <a:t>estão espalhadas</a:t>
            </a:r>
            <a:br>
              <a:rPr lang="pt-PT" sz="2400" dirty="0" smtClean="0"/>
            </a:br>
            <a:r>
              <a:rPr lang="pt-PT" sz="2400" dirty="0" smtClean="0"/>
              <a:t>no meio da </a:t>
            </a:r>
            <a:r>
              <a:rPr lang="pt-PT" sz="2400" b="1" dirty="0" smtClean="0"/>
              <a:t>fase </a:t>
            </a:r>
            <a:r>
              <a:rPr lang="pt-PT" sz="2400" b="1" dirty="0" err="1" smtClean="0"/>
              <a:t>dispersante</a:t>
            </a:r>
            <a:r>
              <a:rPr lang="pt-PT" sz="2400" b="1" dirty="0" smtClean="0"/>
              <a:t> </a:t>
            </a:r>
            <a:r>
              <a:rPr lang="pt-PT" sz="2400" dirty="0" smtClean="0"/>
              <a:t>(solvente).</a:t>
            </a:r>
          </a:p>
          <a:p>
            <a:endParaRPr lang="pt-PT" sz="2400" dirty="0" smtClean="0">
              <a:solidFill>
                <a:schemeClr val="tx1"/>
              </a:solidFill>
            </a:endParaRPr>
          </a:p>
          <a:p>
            <a:r>
              <a:rPr lang="pt-PT" sz="2400" dirty="0"/>
              <a:t> As dispersões </a:t>
            </a:r>
            <a:r>
              <a:rPr lang="pt-PT" sz="2400" dirty="0" smtClean="0"/>
              <a:t>são classificadas de acordo com a </a:t>
            </a:r>
            <a:r>
              <a:rPr lang="pt-PT" sz="2400" b="1" dirty="0" smtClean="0"/>
              <a:t>dimensão</a:t>
            </a:r>
            <a:br>
              <a:rPr lang="pt-PT" sz="2400" b="1" dirty="0" smtClean="0"/>
            </a:br>
            <a:r>
              <a:rPr lang="pt-PT" sz="2400" dirty="0" smtClean="0"/>
              <a:t>das </a:t>
            </a:r>
            <a:r>
              <a:rPr lang="pt-PT" sz="2400" dirty="0"/>
              <a:t>partículas da </a:t>
            </a:r>
            <a:r>
              <a:rPr lang="pt-PT" sz="2400" b="1" dirty="0"/>
              <a:t>fase </a:t>
            </a:r>
            <a:r>
              <a:rPr lang="pt-PT" sz="2400" b="1" dirty="0" smtClean="0"/>
              <a:t>dispersa</a:t>
            </a:r>
            <a:r>
              <a:rPr lang="pt-PT" sz="2400" dirty="0" smtClean="0"/>
              <a:t>:</a:t>
            </a:r>
            <a:endParaRPr lang="pt-PT" sz="2400" dirty="0"/>
          </a:p>
          <a:p>
            <a:pPr lvl="1"/>
            <a:r>
              <a:rPr lang="pt-PT" sz="2400" b="1" dirty="0" smtClean="0">
                <a:solidFill>
                  <a:schemeClr val="tx1"/>
                </a:solidFill>
              </a:rPr>
              <a:t>Soluções </a:t>
            </a:r>
            <a:r>
              <a:rPr lang="pt-PT" sz="2400" dirty="0" smtClean="0">
                <a:solidFill>
                  <a:schemeClr val="tx1"/>
                </a:solidFill>
              </a:rPr>
              <a:t>(soluções verdadeiras) </a:t>
            </a:r>
            <a:r>
              <a:rPr lang="pt-PT" sz="2400" dirty="0"/>
              <a:t>–</a:t>
            </a:r>
            <a:r>
              <a:rPr lang="pt-PT" sz="2400" dirty="0" smtClean="0">
                <a:solidFill>
                  <a:schemeClr val="tx1"/>
                </a:solidFill>
              </a:rPr>
              <a:t> Partículas </a:t>
            </a:r>
            <a:r>
              <a:rPr lang="pt-PT" sz="2400" b="1" dirty="0" smtClean="0">
                <a:solidFill>
                  <a:schemeClr val="tx1"/>
                </a:solidFill>
              </a:rPr>
              <a:t>&lt; 1 </a:t>
            </a:r>
            <a:r>
              <a:rPr lang="pt-PT" sz="2400" b="1" dirty="0" err="1" smtClean="0">
                <a:solidFill>
                  <a:schemeClr val="tx1"/>
                </a:solidFill>
              </a:rPr>
              <a:t>nm</a:t>
            </a:r>
            <a:r>
              <a:rPr lang="pt-PT" sz="2400" dirty="0" smtClean="0">
                <a:solidFill>
                  <a:schemeClr val="tx1"/>
                </a:solidFill>
              </a:rPr>
              <a:t>;</a:t>
            </a:r>
            <a:endParaRPr lang="pt-PT" sz="2400" dirty="0">
              <a:solidFill>
                <a:schemeClr val="tx1"/>
              </a:solidFill>
            </a:endParaRPr>
          </a:p>
          <a:p>
            <a:pPr lvl="1"/>
            <a:r>
              <a:rPr lang="pt-PT" sz="2400" b="1" dirty="0" smtClean="0">
                <a:solidFill>
                  <a:schemeClr val="tx1"/>
                </a:solidFill>
              </a:rPr>
              <a:t>Colóides</a:t>
            </a:r>
            <a:r>
              <a:rPr lang="pt-PT" sz="2400" dirty="0" smtClean="0">
                <a:solidFill>
                  <a:schemeClr val="tx1"/>
                </a:solidFill>
              </a:rPr>
              <a:t> (soluções coloidais) </a:t>
            </a:r>
            <a:r>
              <a:rPr lang="pt-PT" sz="2400" dirty="0"/>
              <a:t>–</a:t>
            </a:r>
            <a:r>
              <a:rPr lang="pt-PT" sz="2400" dirty="0" smtClean="0">
                <a:solidFill>
                  <a:schemeClr val="tx1"/>
                </a:solidFill>
              </a:rPr>
              <a:t> Partículas </a:t>
            </a:r>
            <a:r>
              <a:rPr lang="pt-PT" sz="2400" b="1" dirty="0" smtClean="0">
                <a:solidFill>
                  <a:schemeClr val="tx1"/>
                </a:solidFill>
              </a:rPr>
              <a:t>entre </a:t>
            </a:r>
            <a:r>
              <a:rPr lang="pt-PT" sz="2400" b="1" dirty="0">
                <a:solidFill>
                  <a:schemeClr val="tx1"/>
                </a:solidFill>
              </a:rPr>
              <a:t>1 </a:t>
            </a:r>
            <a:r>
              <a:rPr lang="pt-PT" sz="2400" b="1" dirty="0" err="1">
                <a:solidFill>
                  <a:schemeClr val="tx1"/>
                </a:solidFill>
              </a:rPr>
              <a:t>nm</a:t>
            </a:r>
            <a:r>
              <a:rPr lang="pt-PT" sz="2400" b="1" dirty="0">
                <a:solidFill>
                  <a:schemeClr val="tx1"/>
                </a:solidFill>
              </a:rPr>
              <a:t> e 1 </a:t>
            </a:r>
            <a:r>
              <a:rPr lang="pt-PT" sz="2400" b="1" dirty="0" smtClean="0">
                <a:solidFill>
                  <a:schemeClr val="tx1"/>
                </a:solidFill>
                <a:sym typeface="Symbol"/>
              </a:rPr>
              <a:t></a:t>
            </a:r>
            <a:r>
              <a:rPr lang="pt-PT" sz="2400" b="1" dirty="0" smtClean="0">
                <a:solidFill>
                  <a:schemeClr val="tx1"/>
                </a:solidFill>
              </a:rPr>
              <a:t>m</a:t>
            </a:r>
            <a:r>
              <a:rPr lang="pt-PT" sz="2400" dirty="0" smtClean="0">
                <a:solidFill>
                  <a:schemeClr val="tx1"/>
                </a:solidFill>
              </a:rPr>
              <a:t>;</a:t>
            </a:r>
            <a:endParaRPr lang="pt-PT" sz="2400" dirty="0">
              <a:solidFill>
                <a:schemeClr val="tx1"/>
              </a:solidFill>
            </a:endParaRPr>
          </a:p>
          <a:p>
            <a:pPr lvl="1"/>
            <a:r>
              <a:rPr lang="pt-PT" sz="2400" b="1" dirty="0" smtClean="0">
                <a:solidFill>
                  <a:schemeClr val="tx1"/>
                </a:solidFill>
              </a:rPr>
              <a:t>Suspensões</a:t>
            </a:r>
            <a:r>
              <a:rPr lang="pt-PT" sz="2400" dirty="0" smtClean="0">
                <a:solidFill>
                  <a:schemeClr val="tx1"/>
                </a:solidFill>
              </a:rPr>
              <a:t> </a:t>
            </a:r>
            <a:r>
              <a:rPr lang="pt-PT" sz="2400" dirty="0"/>
              <a:t>–</a:t>
            </a:r>
            <a:r>
              <a:rPr lang="pt-PT" sz="2400" dirty="0" smtClean="0">
                <a:solidFill>
                  <a:schemeClr val="tx1"/>
                </a:solidFill>
              </a:rPr>
              <a:t> Partículas </a:t>
            </a:r>
            <a:r>
              <a:rPr lang="pt-PT" sz="2400" b="1" dirty="0" smtClean="0">
                <a:solidFill>
                  <a:schemeClr val="tx1"/>
                </a:solidFill>
              </a:rPr>
              <a:t>&gt; 1 </a:t>
            </a:r>
            <a:r>
              <a:rPr lang="pt-PT" sz="2400" b="1" dirty="0" smtClean="0">
                <a:solidFill>
                  <a:schemeClr val="tx1"/>
                </a:solidFill>
                <a:sym typeface="Symbol"/>
              </a:rPr>
              <a:t></a:t>
            </a:r>
            <a:r>
              <a:rPr lang="pt-PT" sz="2400" b="1" dirty="0" smtClean="0">
                <a:solidFill>
                  <a:schemeClr val="tx1"/>
                </a:solidFill>
              </a:rPr>
              <a:t>m</a:t>
            </a:r>
            <a:r>
              <a:rPr lang="pt-PT" sz="2400" dirty="0" smtClean="0">
                <a:solidFill>
                  <a:schemeClr val="tx1"/>
                </a:solidFill>
              </a:rPr>
              <a:t>.</a:t>
            </a:r>
          </a:p>
          <a:p>
            <a:pPr lvl="1"/>
            <a:endParaRPr lang="pt-PT" sz="2400" dirty="0">
              <a:solidFill>
                <a:schemeClr val="tx1"/>
              </a:solidFill>
            </a:endParaRPr>
          </a:p>
          <a:p>
            <a:pPr marL="0" lvl="1" indent="0" algn="r">
              <a:buNone/>
            </a:pPr>
            <a:r>
              <a:rPr lang="pt-PT" sz="2400" b="1" dirty="0" smtClean="0">
                <a:solidFill>
                  <a:schemeClr val="tx1"/>
                </a:solidFill>
              </a:rPr>
              <a:t>Nota</a:t>
            </a:r>
            <a:r>
              <a:rPr lang="pt-PT" sz="2400" dirty="0" smtClean="0">
                <a:solidFill>
                  <a:schemeClr val="tx1"/>
                </a:solidFill>
              </a:rPr>
              <a:t>: 1 </a:t>
            </a:r>
            <a:r>
              <a:rPr lang="pt-PT" sz="2400" dirty="0" err="1" smtClean="0">
                <a:solidFill>
                  <a:schemeClr val="tx1"/>
                </a:solidFill>
              </a:rPr>
              <a:t>nm</a:t>
            </a:r>
            <a:r>
              <a:rPr lang="pt-PT" sz="2400" dirty="0" smtClean="0">
                <a:solidFill>
                  <a:schemeClr val="tx1"/>
                </a:solidFill>
              </a:rPr>
              <a:t> = 10</a:t>
            </a:r>
            <a:r>
              <a:rPr lang="pt-PT" sz="2400" baseline="30000" dirty="0" smtClean="0">
                <a:solidFill>
                  <a:schemeClr val="tx1"/>
                </a:solidFill>
              </a:rPr>
              <a:t>-9</a:t>
            </a:r>
            <a:r>
              <a:rPr lang="pt-PT" sz="2400" dirty="0" smtClean="0">
                <a:solidFill>
                  <a:schemeClr val="tx1"/>
                </a:solidFill>
              </a:rPr>
              <a:t> m; </a:t>
            </a:r>
            <a:r>
              <a:rPr lang="pt-PT" sz="2400" dirty="0">
                <a:solidFill>
                  <a:schemeClr val="tx1"/>
                </a:solidFill>
              </a:rPr>
              <a:t>1 </a:t>
            </a:r>
            <a:r>
              <a:rPr lang="pt-PT" sz="2400" dirty="0" smtClean="0">
                <a:solidFill>
                  <a:schemeClr val="tx1"/>
                </a:solidFill>
                <a:sym typeface="Symbol"/>
              </a:rPr>
              <a:t></a:t>
            </a:r>
            <a:r>
              <a:rPr lang="pt-PT" sz="2400" dirty="0" smtClean="0">
                <a:solidFill>
                  <a:schemeClr val="tx1"/>
                </a:solidFill>
              </a:rPr>
              <a:t>m = 10</a:t>
            </a:r>
            <a:r>
              <a:rPr lang="pt-PT" sz="2400" baseline="30000" dirty="0" smtClean="0">
                <a:solidFill>
                  <a:schemeClr val="tx1"/>
                </a:solidFill>
              </a:rPr>
              <a:t>-6</a:t>
            </a:r>
            <a:r>
              <a:rPr lang="pt-PT" sz="2400" dirty="0" smtClean="0">
                <a:solidFill>
                  <a:schemeClr val="tx1"/>
                </a:solidFill>
              </a:rPr>
              <a:t> m</a:t>
            </a:r>
            <a:endParaRPr lang="pt-PT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8824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01752" y="365792"/>
            <a:ext cx="8534400" cy="758952"/>
          </a:xfrm>
        </p:spPr>
        <p:txBody>
          <a:bodyPr>
            <a:normAutofit/>
          </a:bodyPr>
          <a:lstStyle/>
          <a:p>
            <a:pPr algn="l"/>
            <a:r>
              <a:rPr lang="pt-PT" sz="3200" b="1" dirty="0" smtClean="0"/>
              <a:t>DISPERSÕES</a:t>
            </a:r>
            <a:endParaRPr lang="pt-PT" sz="3200" b="1" dirty="0"/>
          </a:p>
        </p:txBody>
      </p:sp>
      <p:sp>
        <p:nvSpPr>
          <p:cNvPr id="4" name="Marcador de Posição do Texto 4"/>
          <p:cNvSpPr txBox="1">
            <a:spLocks/>
          </p:cNvSpPr>
          <p:nvPr/>
        </p:nvSpPr>
        <p:spPr>
          <a:xfrm>
            <a:off x="251520" y="1628800"/>
            <a:ext cx="8712968" cy="4536504"/>
          </a:xfrm>
          <a:prstGeom prst="rect">
            <a:avLst/>
          </a:prstGeom>
        </p:spPr>
        <p:txBody>
          <a:bodyPr/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Char char=""/>
              <a:defRPr kumimoji="0"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Char char="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Char char="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pt-PT" sz="2400" dirty="0"/>
              <a:t>As </a:t>
            </a:r>
            <a:r>
              <a:rPr lang="pt-PT" sz="2400" b="1" dirty="0"/>
              <a:t>soluções</a:t>
            </a:r>
            <a:r>
              <a:rPr lang="pt-PT" sz="2400" dirty="0"/>
              <a:t> </a:t>
            </a:r>
            <a:r>
              <a:rPr lang="pt-PT" sz="2400" dirty="0" smtClean="0"/>
              <a:t>são </a:t>
            </a:r>
            <a:r>
              <a:rPr lang="pt-PT" sz="2400" dirty="0"/>
              <a:t>misturas </a:t>
            </a:r>
            <a:r>
              <a:rPr lang="pt-PT" sz="2400" b="1" dirty="0"/>
              <a:t>homogéneas</a:t>
            </a:r>
            <a:r>
              <a:rPr lang="pt-PT" sz="2400" dirty="0"/>
              <a:t>, </a:t>
            </a:r>
            <a:r>
              <a:rPr lang="pt-PT" sz="2400" dirty="0" smtClean="0"/>
              <a:t>porque </a:t>
            </a:r>
            <a:r>
              <a:rPr lang="pt-PT" sz="2400" dirty="0"/>
              <a:t>só têm uma </a:t>
            </a:r>
            <a:r>
              <a:rPr lang="pt-PT" sz="2400" dirty="0" smtClean="0"/>
              <a:t>fase</a:t>
            </a:r>
            <a:r>
              <a:rPr lang="pt-PT" sz="2400" dirty="0"/>
              <a:t>.</a:t>
            </a:r>
          </a:p>
          <a:p>
            <a:pPr>
              <a:spcBef>
                <a:spcPts val="0"/>
              </a:spcBef>
            </a:pPr>
            <a:endParaRPr lang="pt-PT" sz="2400" dirty="0" smtClean="0"/>
          </a:p>
          <a:p>
            <a:pPr>
              <a:spcBef>
                <a:spcPts val="0"/>
              </a:spcBef>
            </a:pPr>
            <a:r>
              <a:rPr lang="pt-PT" sz="2400" dirty="0"/>
              <a:t>O</a:t>
            </a:r>
            <a:r>
              <a:rPr lang="pt-PT" sz="2400" dirty="0" smtClean="0"/>
              <a:t>s </a:t>
            </a:r>
            <a:r>
              <a:rPr lang="pt-PT" sz="2400" b="1" dirty="0" smtClean="0"/>
              <a:t>colóides</a:t>
            </a:r>
            <a:r>
              <a:rPr lang="pt-PT" sz="2400" dirty="0" smtClean="0"/>
              <a:t> e as</a:t>
            </a:r>
            <a:r>
              <a:rPr lang="pt-PT" sz="2400" b="1" dirty="0" smtClean="0"/>
              <a:t> suspensões</a:t>
            </a:r>
            <a:r>
              <a:rPr lang="pt-PT" sz="2400" dirty="0" smtClean="0"/>
              <a:t> </a:t>
            </a:r>
            <a:r>
              <a:rPr lang="pt-PT" sz="2400" dirty="0"/>
              <a:t>são misturas </a:t>
            </a:r>
            <a:r>
              <a:rPr lang="pt-PT" sz="2400" b="1" dirty="0" smtClean="0"/>
              <a:t>heterogéneas</a:t>
            </a:r>
            <a:r>
              <a:rPr lang="pt-PT" sz="2400" dirty="0" smtClean="0"/>
              <a:t>,</a:t>
            </a:r>
            <a:br>
              <a:rPr lang="pt-PT" sz="2400" dirty="0" smtClean="0"/>
            </a:br>
            <a:r>
              <a:rPr lang="pt-PT" sz="2400" dirty="0" smtClean="0"/>
              <a:t>porque </a:t>
            </a:r>
            <a:r>
              <a:rPr lang="pt-PT" sz="2400" dirty="0"/>
              <a:t>têm </a:t>
            </a:r>
            <a:r>
              <a:rPr lang="pt-PT" sz="2400" dirty="0" smtClean="0"/>
              <a:t>mais do que uma fase.</a:t>
            </a:r>
          </a:p>
          <a:p>
            <a:pPr>
              <a:spcBef>
                <a:spcPts val="600"/>
              </a:spcBef>
            </a:pPr>
            <a:r>
              <a:rPr lang="pt-PT" sz="2400" dirty="0" smtClean="0"/>
              <a:t>Nos </a:t>
            </a:r>
            <a:r>
              <a:rPr lang="pt-PT" sz="2400" b="1" dirty="0" smtClean="0"/>
              <a:t>colóides</a:t>
            </a:r>
            <a:r>
              <a:rPr lang="pt-PT" sz="2400" dirty="0" smtClean="0"/>
              <a:t>, as </a:t>
            </a:r>
            <a:r>
              <a:rPr lang="pt-PT" sz="2400" dirty="0"/>
              <a:t>partículas da fase dispersa </a:t>
            </a:r>
            <a:r>
              <a:rPr lang="pt-PT" sz="2400" dirty="0" smtClean="0"/>
              <a:t>podem ser vistas</a:t>
            </a:r>
            <a:br>
              <a:rPr lang="pt-PT" sz="2400" dirty="0" smtClean="0"/>
            </a:br>
            <a:r>
              <a:rPr lang="pt-PT" sz="2400" dirty="0" smtClean="0"/>
              <a:t>ao </a:t>
            </a:r>
            <a:r>
              <a:rPr lang="pt-PT" sz="2400" b="1" dirty="0" smtClean="0"/>
              <a:t>microscópio</a:t>
            </a:r>
            <a:r>
              <a:rPr lang="pt-PT" sz="2400" dirty="0"/>
              <a:t>. </a:t>
            </a:r>
            <a:r>
              <a:rPr lang="pt-PT" sz="2400" dirty="0" smtClean="0"/>
              <a:t>Nas </a:t>
            </a:r>
            <a:r>
              <a:rPr lang="pt-PT" sz="2400" b="1" dirty="0" smtClean="0"/>
              <a:t>suspensões</a:t>
            </a:r>
            <a:r>
              <a:rPr lang="pt-PT" sz="2400" dirty="0" smtClean="0"/>
              <a:t>, </a:t>
            </a:r>
            <a:r>
              <a:rPr lang="pt-PT" sz="2400" dirty="0"/>
              <a:t>as partículas da fase dispersa podem ser vistas</a:t>
            </a:r>
            <a:r>
              <a:rPr lang="pt-PT" sz="2400" b="1" dirty="0" smtClean="0"/>
              <a:t> </a:t>
            </a:r>
            <a:r>
              <a:rPr lang="pt-PT" sz="2400" dirty="0" smtClean="0"/>
              <a:t>a </a:t>
            </a:r>
            <a:r>
              <a:rPr lang="pt-PT" sz="2400" b="1" dirty="0" smtClean="0"/>
              <a:t>olho nu</a:t>
            </a:r>
            <a:r>
              <a:rPr lang="pt-PT" sz="2400" dirty="0" smtClean="0"/>
              <a:t>.</a:t>
            </a:r>
          </a:p>
          <a:p>
            <a:pPr>
              <a:spcBef>
                <a:spcPts val="0"/>
              </a:spcBef>
            </a:pPr>
            <a:endParaRPr lang="pt-PT" sz="2400" dirty="0"/>
          </a:p>
          <a:p>
            <a:pPr>
              <a:spcBef>
                <a:spcPts val="0"/>
              </a:spcBef>
            </a:pPr>
            <a:r>
              <a:rPr lang="pt-PT" sz="2400" dirty="0" smtClean="0"/>
              <a:t>A </a:t>
            </a:r>
            <a:r>
              <a:rPr lang="pt-PT" sz="2400" b="1" dirty="0"/>
              <a:t>atmosfera</a:t>
            </a:r>
            <a:r>
              <a:rPr lang="pt-PT" sz="2400" dirty="0"/>
              <a:t> é uma </a:t>
            </a:r>
            <a:r>
              <a:rPr lang="pt-PT" sz="2400" b="1" dirty="0"/>
              <a:t>solução</a:t>
            </a:r>
            <a:r>
              <a:rPr lang="pt-PT" sz="2400" dirty="0"/>
              <a:t> </a:t>
            </a:r>
            <a:r>
              <a:rPr lang="pt-PT" sz="2400" dirty="0" smtClean="0"/>
              <a:t>gasosa.</a:t>
            </a:r>
          </a:p>
          <a:p>
            <a:r>
              <a:rPr lang="pt-PT" sz="2400" dirty="0" smtClean="0"/>
              <a:t>Na </a:t>
            </a:r>
            <a:r>
              <a:rPr lang="pt-PT" sz="2400" b="1" dirty="0" smtClean="0"/>
              <a:t>atmosfera</a:t>
            </a:r>
            <a:r>
              <a:rPr lang="pt-PT" sz="2400" dirty="0" smtClean="0"/>
              <a:t> podem existir </a:t>
            </a:r>
            <a:r>
              <a:rPr lang="pt-PT" sz="2400" b="1" dirty="0" smtClean="0"/>
              <a:t>colóides</a:t>
            </a:r>
            <a:r>
              <a:rPr lang="pt-PT" sz="2400" dirty="0"/>
              <a:t>,</a:t>
            </a:r>
            <a:r>
              <a:rPr lang="pt-PT" sz="2400" dirty="0" smtClean="0"/>
              <a:t> </a:t>
            </a:r>
            <a:r>
              <a:rPr lang="pt-PT" sz="2400" b="1" dirty="0"/>
              <a:t>suspensões</a:t>
            </a:r>
            <a:r>
              <a:rPr lang="pt-PT" sz="2400" dirty="0"/>
              <a:t> de gotas de </a:t>
            </a:r>
            <a:r>
              <a:rPr lang="pt-PT" sz="2400" dirty="0" smtClean="0"/>
              <a:t>água (o </a:t>
            </a:r>
            <a:r>
              <a:rPr lang="pt-PT" sz="2400" b="1" dirty="0" smtClean="0"/>
              <a:t>nevoeiro</a:t>
            </a:r>
            <a:r>
              <a:rPr lang="pt-PT" sz="2400" dirty="0" smtClean="0"/>
              <a:t> e as </a:t>
            </a:r>
            <a:r>
              <a:rPr lang="pt-PT" sz="2400" b="1" dirty="0" smtClean="0"/>
              <a:t>nuvens</a:t>
            </a:r>
            <a:r>
              <a:rPr lang="pt-PT" sz="2400" dirty="0" smtClean="0"/>
              <a:t>) e </a:t>
            </a:r>
            <a:r>
              <a:rPr lang="pt-PT" sz="2400" b="1" dirty="0"/>
              <a:t>suspensões</a:t>
            </a:r>
            <a:r>
              <a:rPr lang="pt-PT" sz="2400" dirty="0"/>
              <a:t> de partículas </a:t>
            </a:r>
            <a:r>
              <a:rPr lang="pt-PT" sz="2400" dirty="0" smtClean="0"/>
              <a:t>sólidas</a:t>
            </a:r>
            <a:br>
              <a:rPr lang="pt-PT" sz="2400" dirty="0" smtClean="0"/>
            </a:br>
            <a:r>
              <a:rPr lang="pt-PT" sz="2400" dirty="0" smtClean="0"/>
              <a:t>(o </a:t>
            </a:r>
            <a:r>
              <a:rPr lang="pt-PT" sz="2400" b="1" dirty="0" smtClean="0"/>
              <a:t>fumo</a:t>
            </a:r>
            <a:r>
              <a:rPr lang="pt-PT" sz="2400" dirty="0" smtClean="0"/>
              <a:t> e o </a:t>
            </a:r>
            <a:r>
              <a:rPr lang="pt-PT" sz="2400" b="1" i="1" dirty="0" err="1" smtClean="0"/>
              <a:t>smog</a:t>
            </a:r>
            <a:r>
              <a:rPr lang="pt-PT" sz="2400" dirty="0" smtClean="0"/>
              <a:t>). O </a:t>
            </a:r>
            <a:r>
              <a:rPr lang="pt-PT" sz="2400" b="1" i="1" dirty="0" err="1" smtClean="0"/>
              <a:t>smog</a:t>
            </a:r>
            <a:r>
              <a:rPr lang="pt-PT" sz="2400" dirty="0" smtClean="0"/>
              <a:t> é uma mistura de fumo com nevoeiro.</a:t>
            </a:r>
            <a:endParaRPr lang="pt-PT" sz="2400" dirty="0"/>
          </a:p>
          <a:p>
            <a:endParaRPr lang="pt-PT" sz="2400" dirty="0" smtClean="0"/>
          </a:p>
          <a:p>
            <a:endParaRPr lang="pt-PT" sz="2400" dirty="0">
              <a:solidFill>
                <a:schemeClr val="tx1"/>
              </a:solidFill>
            </a:endParaRPr>
          </a:p>
          <a:p>
            <a:endParaRPr lang="pt-PT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4773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pt-PT" sz="3200" b="1" cap="all" dirty="0"/>
              <a:t>Objectivos</a:t>
            </a:r>
            <a:endParaRPr lang="pt-PT" dirty="0"/>
          </a:p>
        </p:txBody>
      </p:sp>
      <p:sp>
        <p:nvSpPr>
          <p:cNvPr id="6" name="Marcador de Posição do Texto 4"/>
          <p:cNvSpPr txBox="1">
            <a:spLocks/>
          </p:cNvSpPr>
          <p:nvPr/>
        </p:nvSpPr>
        <p:spPr>
          <a:xfrm>
            <a:off x="251520" y="1628800"/>
            <a:ext cx="8712968" cy="4536504"/>
          </a:xfrm>
          <a:prstGeom prst="rect">
            <a:avLst/>
          </a:prstGeom>
        </p:spPr>
        <p:txBody>
          <a:bodyPr/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Char char=""/>
              <a:defRPr kumimoji="0"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Char char="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Char char="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PT" sz="2400" dirty="0"/>
              <a:t>Reconhecer que a atmosfera é formada por uma solução gasosa, na qual se encontram outras dispersões como os colóides e suspensões, na forma de material </a:t>
            </a:r>
            <a:r>
              <a:rPr lang="pt-PT" sz="2400" dirty="0" err="1" smtClean="0"/>
              <a:t>particulado</a:t>
            </a:r>
            <a:r>
              <a:rPr lang="pt-PT" sz="2400" dirty="0" smtClean="0"/>
              <a:t>.</a:t>
            </a:r>
          </a:p>
          <a:p>
            <a:pPr>
              <a:spcBef>
                <a:spcPts val="1200"/>
              </a:spcBef>
            </a:pPr>
            <a:r>
              <a:rPr lang="pt-PT" sz="2400" dirty="0" smtClean="0"/>
              <a:t>Calcular a </a:t>
            </a:r>
            <a:r>
              <a:rPr lang="pt-PT" sz="2400" dirty="0"/>
              <a:t>composição quantitativa de uma solução em </a:t>
            </a:r>
            <a:r>
              <a:rPr lang="pt-PT" sz="2400" dirty="0" smtClean="0"/>
              <a:t>termos</a:t>
            </a:r>
            <a:br>
              <a:rPr lang="pt-PT" sz="2400" dirty="0" smtClean="0"/>
            </a:br>
            <a:r>
              <a:rPr lang="pt-PT" sz="2400" dirty="0" smtClean="0"/>
              <a:t>de </a:t>
            </a:r>
            <a:r>
              <a:rPr lang="pt-PT" sz="2400" dirty="0"/>
              <a:t>concentração, concentração mássica, percentagem em massa, percentagem em volume, fracção molar e partes por </a:t>
            </a:r>
            <a:r>
              <a:rPr lang="pt-PT" sz="2400" dirty="0" smtClean="0"/>
              <a:t>milhão.</a:t>
            </a:r>
            <a:endParaRPr lang="pt-PT" sz="2400" dirty="0"/>
          </a:p>
          <a:p>
            <a:endParaRPr lang="pt-PT" sz="2400" dirty="0"/>
          </a:p>
          <a:p>
            <a:pPr>
              <a:spcBef>
                <a:spcPts val="0"/>
              </a:spcBef>
            </a:pPr>
            <a:endParaRPr lang="pt-PT" sz="2400" dirty="0" smtClean="0">
              <a:latin typeface="+mj-lt"/>
            </a:endParaRPr>
          </a:p>
          <a:p>
            <a:endParaRPr lang="pt-PT" sz="2400" b="1" dirty="0"/>
          </a:p>
          <a:p>
            <a:endParaRPr lang="pt-PT" sz="2400" dirty="0">
              <a:latin typeface="+mj-lt"/>
              <a:ea typeface="Verdana" pitchFamily="34" charset="0"/>
              <a:cs typeface="Verdana" pitchFamily="34" charset="0"/>
            </a:endParaRPr>
          </a:p>
          <a:p>
            <a:endParaRPr lang="pt-PT" sz="2400" baseline="30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5248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01752" y="365792"/>
            <a:ext cx="8534400" cy="758952"/>
          </a:xfrm>
        </p:spPr>
        <p:txBody>
          <a:bodyPr>
            <a:normAutofit/>
          </a:bodyPr>
          <a:lstStyle/>
          <a:p>
            <a:pPr algn="l"/>
            <a:r>
              <a:rPr lang="pt-PT" sz="3200" b="1" dirty="0" smtClean="0"/>
              <a:t>DISPERSÕES</a:t>
            </a:r>
            <a:endParaRPr lang="pt-PT" sz="3200" b="1" dirty="0"/>
          </a:p>
        </p:txBody>
      </p:sp>
      <p:sp>
        <p:nvSpPr>
          <p:cNvPr id="4" name="Marcador de Posição do Texto 4"/>
          <p:cNvSpPr txBox="1">
            <a:spLocks/>
          </p:cNvSpPr>
          <p:nvPr/>
        </p:nvSpPr>
        <p:spPr>
          <a:xfrm>
            <a:off x="251520" y="1628800"/>
            <a:ext cx="8712968" cy="4536504"/>
          </a:xfrm>
          <a:prstGeom prst="rect">
            <a:avLst/>
          </a:prstGeom>
        </p:spPr>
        <p:txBody>
          <a:bodyPr/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Char char=""/>
              <a:defRPr kumimoji="0"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Char char="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Char char="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pt-PT" sz="2400" dirty="0">
              <a:solidFill>
                <a:schemeClr val="tx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556792"/>
            <a:ext cx="6984776" cy="47706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46409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01752" y="365792"/>
            <a:ext cx="8534400" cy="758952"/>
          </a:xfrm>
        </p:spPr>
        <p:txBody>
          <a:bodyPr>
            <a:normAutofit/>
          </a:bodyPr>
          <a:lstStyle/>
          <a:p>
            <a:pPr algn="l"/>
            <a:r>
              <a:rPr lang="pt-PT" sz="3200" b="1" dirty="0" smtClean="0"/>
              <a:t>DISPERSÕES</a:t>
            </a:r>
            <a:endParaRPr lang="pt-PT" sz="3200" b="1" dirty="0"/>
          </a:p>
        </p:txBody>
      </p:sp>
      <p:sp>
        <p:nvSpPr>
          <p:cNvPr id="4" name="Marcador de Posição do Texto 4"/>
          <p:cNvSpPr txBox="1">
            <a:spLocks/>
          </p:cNvSpPr>
          <p:nvPr/>
        </p:nvSpPr>
        <p:spPr>
          <a:xfrm>
            <a:off x="251520" y="1628800"/>
            <a:ext cx="8712968" cy="4536504"/>
          </a:xfrm>
          <a:prstGeom prst="rect">
            <a:avLst/>
          </a:prstGeom>
        </p:spPr>
        <p:txBody>
          <a:bodyPr/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Char char=""/>
              <a:defRPr kumimoji="0"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Char char="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Char char="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pt-PT" sz="2400" dirty="0">
              <a:solidFill>
                <a:schemeClr val="tx1"/>
              </a:solidFill>
            </a:endParaRPr>
          </a:p>
          <a:p>
            <a:endParaRPr lang="pt-PT" sz="2400" dirty="0">
              <a:solidFill>
                <a:schemeClr val="tx1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4828" y="1576388"/>
            <a:ext cx="7219580" cy="45889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36461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01752" y="365792"/>
            <a:ext cx="8534400" cy="758952"/>
          </a:xfrm>
        </p:spPr>
        <p:txBody>
          <a:bodyPr>
            <a:normAutofit/>
          </a:bodyPr>
          <a:lstStyle/>
          <a:p>
            <a:pPr algn="l"/>
            <a:r>
              <a:rPr lang="pt-PT" sz="3200" b="1" dirty="0" smtClean="0"/>
              <a:t>CONCENTRAÇÃO DE UMA SOLUÇÃO</a:t>
            </a:r>
            <a:endParaRPr lang="pt-PT" sz="3200" b="1" dirty="0"/>
          </a:p>
        </p:txBody>
      </p:sp>
      <p:sp>
        <p:nvSpPr>
          <p:cNvPr id="4" name="Marcador de Posição do Texto 4"/>
          <p:cNvSpPr txBox="1">
            <a:spLocks/>
          </p:cNvSpPr>
          <p:nvPr/>
        </p:nvSpPr>
        <p:spPr>
          <a:xfrm>
            <a:off x="251520" y="1628800"/>
            <a:ext cx="8892480" cy="4536504"/>
          </a:xfrm>
          <a:prstGeom prst="rect">
            <a:avLst/>
          </a:prstGeom>
        </p:spPr>
        <p:txBody>
          <a:bodyPr/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Char char=""/>
              <a:defRPr kumimoji="0"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Char char="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Char char="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PT" sz="2400" b="1" dirty="0" smtClean="0"/>
              <a:t>Concentração </a:t>
            </a:r>
            <a:r>
              <a:rPr lang="pt-PT" sz="2400" b="1" dirty="0"/>
              <a:t>mássica </a:t>
            </a:r>
            <a:r>
              <a:rPr lang="pt-PT" sz="2400" dirty="0" smtClean="0"/>
              <a:t>(c</a:t>
            </a:r>
            <a:r>
              <a:rPr lang="pt-PT" sz="2400" baseline="-25000" dirty="0" smtClean="0"/>
              <a:t>m</a:t>
            </a:r>
            <a:r>
              <a:rPr lang="pt-PT" sz="2400" dirty="0"/>
              <a:t>) –</a:t>
            </a:r>
            <a:r>
              <a:rPr lang="pt-PT" sz="2400" dirty="0" smtClean="0"/>
              <a:t> Massa </a:t>
            </a:r>
            <a:r>
              <a:rPr lang="pt-PT" sz="2400" dirty="0"/>
              <a:t>de soluto </a:t>
            </a:r>
            <a:r>
              <a:rPr lang="pt-PT" sz="2400" dirty="0" smtClean="0"/>
              <a:t>que existe por unidade </a:t>
            </a:r>
            <a:r>
              <a:rPr lang="pt-PT" sz="2400" dirty="0"/>
              <a:t>de volume da </a:t>
            </a:r>
            <a:r>
              <a:rPr lang="pt-PT" sz="2400" dirty="0" smtClean="0"/>
              <a:t>solução:  </a:t>
            </a:r>
            <a:r>
              <a:rPr lang="pt-PT" sz="2400" b="1" dirty="0" smtClean="0"/>
              <a:t>c</a:t>
            </a:r>
            <a:r>
              <a:rPr lang="pt-PT" sz="2400" b="1" baseline="-25000" dirty="0" smtClean="0"/>
              <a:t>m</a:t>
            </a:r>
            <a:r>
              <a:rPr lang="pt-PT" sz="2400" b="1" dirty="0" smtClean="0"/>
              <a:t> = </a:t>
            </a:r>
            <a:r>
              <a:rPr lang="pt-PT" sz="2400" b="1" dirty="0" err="1" smtClean="0"/>
              <a:t>m</a:t>
            </a:r>
            <a:r>
              <a:rPr lang="pt-PT" sz="2400" b="1" baseline="-25000" dirty="0" err="1" smtClean="0"/>
              <a:t>soluto</a:t>
            </a:r>
            <a:r>
              <a:rPr lang="pt-PT" sz="2400" b="1" baseline="-25000" dirty="0" smtClean="0"/>
              <a:t> </a:t>
            </a:r>
            <a:r>
              <a:rPr lang="pt-PT" sz="2400" b="1" dirty="0" smtClean="0"/>
              <a:t>/ </a:t>
            </a:r>
            <a:r>
              <a:rPr lang="pt-PT" sz="2400" b="1" dirty="0" err="1" smtClean="0"/>
              <a:t>V</a:t>
            </a:r>
            <a:r>
              <a:rPr lang="pt-PT" sz="2400" b="1" baseline="-25000" dirty="0" err="1" smtClean="0"/>
              <a:t>solução</a:t>
            </a:r>
            <a:endParaRPr lang="pt-PT" sz="2400" dirty="0" smtClean="0"/>
          </a:p>
          <a:p>
            <a:pPr>
              <a:spcBef>
                <a:spcPts val="1200"/>
              </a:spcBef>
            </a:pPr>
            <a:r>
              <a:rPr lang="pt-PT" sz="2400" dirty="0" smtClean="0"/>
              <a:t>A unidade SI é o </a:t>
            </a:r>
            <a:r>
              <a:rPr lang="pt-PT" sz="2400" b="1" dirty="0" smtClean="0"/>
              <a:t>kg/m­</a:t>
            </a:r>
            <a:r>
              <a:rPr lang="pt-PT" sz="2400" b="1" baseline="30000" dirty="0" smtClean="0"/>
              <a:t>3</a:t>
            </a:r>
            <a:r>
              <a:rPr lang="pt-PT" sz="2400" dirty="0"/>
              <a:t> </a:t>
            </a:r>
            <a:r>
              <a:rPr lang="pt-PT" sz="2400" dirty="0" smtClean="0"/>
              <a:t>(também se utiliza o g/cm­</a:t>
            </a:r>
            <a:r>
              <a:rPr lang="pt-PT" sz="2400" baseline="30000" dirty="0"/>
              <a:t>3</a:t>
            </a:r>
            <a:r>
              <a:rPr lang="pt-PT" sz="2400" dirty="0" smtClean="0"/>
              <a:t> </a:t>
            </a:r>
            <a:r>
              <a:rPr lang="pt-PT" sz="2400" dirty="0"/>
              <a:t>ou </a:t>
            </a:r>
            <a:r>
              <a:rPr lang="pt-PT" sz="2400" dirty="0" smtClean="0"/>
              <a:t>g/dm­</a:t>
            </a:r>
            <a:r>
              <a:rPr lang="pt-PT" sz="2400" baseline="30000" dirty="0" smtClean="0"/>
              <a:t>3</a:t>
            </a:r>
            <a:r>
              <a:rPr lang="pt-PT" sz="2400" dirty="0" smtClean="0"/>
              <a:t>).</a:t>
            </a:r>
            <a:endParaRPr lang="pt-PT" sz="2400" dirty="0"/>
          </a:p>
          <a:p>
            <a:pPr>
              <a:spcBef>
                <a:spcPts val="0"/>
              </a:spcBef>
            </a:pPr>
            <a:endParaRPr lang="pt-PT" sz="2400" dirty="0" smtClean="0"/>
          </a:p>
          <a:p>
            <a:r>
              <a:rPr lang="pt-PT" sz="2400" b="1" dirty="0" smtClean="0"/>
              <a:t>Concentração </a:t>
            </a:r>
            <a:r>
              <a:rPr lang="pt-PT" sz="2400" b="1" dirty="0"/>
              <a:t>molar </a:t>
            </a:r>
            <a:r>
              <a:rPr lang="pt-PT" sz="2400" dirty="0" smtClean="0"/>
              <a:t>(c) </a:t>
            </a:r>
            <a:r>
              <a:rPr lang="pt-PT" sz="2400" dirty="0"/>
              <a:t>ou </a:t>
            </a:r>
            <a:r>
              <a:rPr lang="pt-PT" sz="2400" dirty="0" err="1"/>
              <a:t>molaridade</a:t>
            </a:r>
            <a:r>
              <a:rPr lang="pt-PT" sz="2400" dirty="0"/>
              <a:t> –</a:t>
            </a:r>
            <a:r>
              <a:rPr lang="pt-PT" sz="2400" dirty="0" smtClean="0"/>
              <a:t> Quantidade química</a:t>
            </a:r>
            <a:br>
              <a:rPr lang="pt-PT" sz="2400" dirty="0" smtClean="0"/>
            </a:br>
            <a:r>
              <a:rPr lang="pt-PT" sz="2400" dirty="0" smtClean="0"/>
              <a:t>de </a:t>
            </a:r>
            <a:r>
              <a:rPr lang="pt-PT" sz="2400" dirty="0"/>
              <a:t>soluto (mol) por unidade de volume de </a:t>
            </a:r>
            <a:r>
              <a:rPr lang="pt-PT" sz="2400" dirty="0" smtClean="0"/>
              <a:t>solução: </a:t>
            </a:r>
            <a:br>
              <a:rPr lang="pt-PT" sz="2400" dirty="0" smtClean="0"/>
            </a:br>
            <a:r>
              <a:rPr lang="pt-PT" sz="2400" b="1" dirty="0"/>
              <a:t>c</a:t>
            </a:r>
            <a:r>
              <a:rPr lang="pt-PT" sz="2400" b="1" dirty="0" smtClean="0"/>
              <a:t> = mol / </a:t>
            </a:r>
            <a:r>
              <a:rPr lang="pt-PT" sz="2400" b="1" dirty="0" err="1" smtClean="0"/>
              <a:t>V</a:t>
            </a:r>
            <a:r>
              <a:rPr lang="pt-PT" sz="2400" b="1" baseline="-25000" dirty="0" err="1" smtClean="0"/>
              <a:t>solução</a:t>
            </a:r>
            <a:endParaRPr lang="pt-PT" sz="2400" dirty="0" smtClean="0"/>
          </a:p>
          <a:p>
            <a:pPr>
              <a:spcBef>
                <a:spcPts val="1200"/>
              </a:spcBef>
            </a:pPr>
            <a:r>
              <a:rPr lang="pt-PT" sz="2400" dirty="0" smtClean="0"/>
              <a:t>A </a:t>
            </a:r>
            <a:r>
              <a:rPr lang="pt-PT" sz="2400" dirty="0"/>
              <a:t>unidade SI é o </a:t>
            </a:r>
            <a:r>
              <a:rPr lang="pt-PT" sz="2400" b="1" dirty="0" smtClean="0"/>
              <a:t>mol/m­</a:t>
            </a:r>
            <a:r>
              <a:rPr lang="pt-PT" sz="2400" b="1" baseline="30000" dirty="0" smtClean="0"/>
              <a:t>3</a:t>
            </a:r>
            <a:r>
              <a:rPr lang="pt-PT" sz="2400" baseline="30000" dirty="0" smtClean="0"/>
              <a:t> </a:t>
            </a:r>
            <a:r>
              <a:rPr lang="pt-PT" sz="2400" dirty="0" smtClean="0"/>
              <a:t>(também </a:t>
            </a:r>
            <a:r>
              <a:rPr lang="pt-PT" sz="2400" dirty="0"/>
              <a:t>se utiliza o </a:t>
            </a:r>
            <a:r>
              <a:rPr lang="pt-PT" sz="2400" dirty="0" smtClean="0"/>
              <a:t>mol/dm­</a:t>
            </a:r>
            <a:r>
              <a:rPr lang="pt-PT" sz="2400" baseline="30000" dirty="0" smtClean="0"/>
              <a:t>3</a:t>
            </a:r>
            <a:r>
              <a:rPr lang="pt-PT" sz="2400" dirty="0" smtClean="0"/>
              <a:t>).</a:t>
            </a:r>
            <a:endParaRPr lang="pt-PT" sz="2400" dirty="0"/>
          </a:p>
          <a:p>
            <a:pPr>
              <a:spcBef>
                <a:spcPts val="0"/>
              </a:spcBef>
            </a:pPr>
            <a:endParaRPr lang="pt-PT" sz="2400" dirty="0" smtClean="0">
              <a:solidFill>
                <a:schemeClr val="tx1"/>
              </a:solidFill>
            </a:endParaRPr>
          </a:p>
          <a:p>
            <a:r>
              <a:rPr lang="pt-PT" sz="2400" b="1" dirty="0"/>
              <a:t>c</a:t>
            </a:r>
            <a:r>
              <a:rPr lang="pt-PT" sz="2400" b="1" dirty="0" smtClean="0">
                <a:solidFill>
                  <a:schemeClr val="tx1"/>
                </a:solidFill>
              </a:rPr>
              <a:t> = </a:t>
            </a:r>
            <a:r>
              <a:rPr lang="pt-PT" sz="2400" b="1" dirty="0" smtClean="0"/>
              <a:t>c</a:t>
            </a:r>
            <a:r>
              <a:rPr lang="pt-PT" sz="2400" b="1" baseline="-25000" dirty="0" smtClean="0"/>
              <a:t>m </a:t>
            </a:r>
            <a:r>
              <a:rPr lang="pt-PT" sz="2400" b="1" dirty="0" smtClean="0">
                <a:solidFill>
                  <a:schemeClr val="tx1"/>
                </a:solidFill>
              </a:rPr>
              <a:t>/M</a:t>
            </a:r>
          </a:p>
        </p:txBody>
      </p:sp>
    </p:spTree>
    <p:extLst>
      <p:ext uri="{BB962C8B-B14F-4D97-AF65-F5344CB8AC3E}">
        <p14:creationId xmlns:p14="http://schemas.microsoft.com/office/powerpoint/2010/main" val="781042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01752" y="365792"/>
            <a:ext cx="8534400" cy="758952"/>
          </a:xfrm>
        </p:spPr>
        <p:txBody>
          <a:bodyPr>
            <a:normAutofit/>
          </a:bodyPr>
          <a:lstStyle/>
          <a:p>
            <a:pPr algn="l"/>
            <a:r>
              <a:rPr lang="pt-PT" sz="3200" b="1" dirty="0" smtClean="0"/>
              <a:t>CONCENTRAÇÃO DE UMA SOLUÇÃO</a:t>
            </a:r>
            <a:endParaRPr lang="pt-PT" sz="3200" b="1" dirty="0"/>
          </a:p>
        </p:txBody>
      </p:sp>
      <p:sp>
        <p:nvSpPr>
          <p:cNvPr id="4" name="Marcador de Posição do Texto 4"/>
          <p:cNvSpPr txBox="1">
            <a:spLocks/>
          </p:cNvSpPr>
          <p:nvPr/>
        </p:nvSpPr>
        <p:spPr>
          <a:xfrm>
            <a:off x="251520" y="1628800"/>
            <a:ext cx="8712968" cy="4536504"/>
          </a:xfrm>
          <a:prstGeom prst="rect">
            <a:avLst/>
          </a:prstGeom>
        </p:spPr>
        <p:txBody>
          <a:bodyPr/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Char char=""/>
              <a:defRPr kumimoji="0"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Char char="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Char char="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PT" sz="2400" b="1" dirty="0" smtClean="0"/>
              <a:t>Percentagem </a:t>
            </a:r>
            <a:r>
              <a:rPr lang="pt-PT" sz="2400" b="1" dirty="0"/>
              <a:t>em massa </a:t>
            </a:r>
            <a:r>
              <a:rPr lang="pt-PT" sz="2400" dirty="0"/>
              <a:t>(</a:t>
            </a:r>
            <a:r>
              <a:rPr lang="pt-PT" sz="2400" dirty="0" smtClean="0"/>
              <a:t>% m/m) </a:t>
            </a:r>
            <a:r>
              <a:rPr lang="pt-PT" sz="2400" dirty="0"/>
              <a:t>–</a:t>
            </a:r>
            <a:r>
              <a:rPr lang="pt-PT" sz="2400" dirty="0" smtClean="0"/>
              <a:t> Massa </a:t>
            </a:r>
            <a:r>
              <a:rPr lang="pt-PT" sz="2400" dirty="0"/>
              <a:t>de soluto </a:t>
            </a:r>
            <a:r>
              <a:rPr lang="pt-PT" sz="2400" dirty="0" smtClean="0"/>
              <a:t>por cada</a:t>
            </a:r>
            <a:br>
              <a:rPr lang="pt-PT" sz="2400" dirty="0" smtClean="0"/>
            </a:br>
            <a:r>
              <a:rPr lang="pt-PT" sz="2400" dirty="0" smtClean="0"/>
              <a:t>100 </a:t>
            </a:r>
            <a:r>
              <a:rPr lang="pt-PT" sz="2400" dirty="0"/>
              <a:t>unidades de massa de </a:t>
            </a:r>
            <a:r>
              <a:rPr lang="pt-PT" sz="2400" dirty="0" smtClean="0"/>
              <a:t>solução: </a:t>
            </a:r>
            <a:br>
              <a:rPr lang="pt-PT" sz="2400" dirty="0" smtClean="0"/>
            </a:br>
            <a:r>
              <a:rPr lang="pt-PT" sz="2400" b="1" dirty="0" smtClean="0"/>
              <a:t>% m/m </a:t>
            </a:r>
            <a:r>
              <a:rPr lang="pt-PT" sz="2400" b="1" dirty="0"/>
              <a:t>= </a:t>
            </a:r>
            <a:r>
              <a:rPr lang="pt-PT" sz="2400" b="1" dirty="0" err="1" smtClean="0"/>
              <a:t>m</a:t>
            </a:r>
            <a:r>
              <a:rPr lang="pt-PT" sz="2400" b="1" baseline="-25000" dirty="0" err="1" smtClean="0"/>
              <a:t>soluto</a:t>
            </a:r>
            <a:r>
              <a:rPr lang="pt-PT" sz="2400" b="1" baseline="-25000" dirty="0" smtClean="0"/>
              <a:t> </a:t>
            </a:r>
            <a:r>
              <a:rPr lang="pt-PT" sz="2400" b="1" dirty="0" smtClean="0"/>
              <a:t>/ </a:t>
            </a:r>
            <a:r>
              <a:rPr lang="pt-PT" sz="2400" b="1" dirty="0" err="1" smtClean="0"/>
              <a:t>m</a:t>
            </a:r>
            <a:r>
              <a:rPr lang="pt-PT" sz="2400" b="1" baseline="-25000" dirty="0" err="1" smtClean="0"/>
              <a:t>solução</a:t>
            </a:r>
            <a:r>
              <a:rPr lang="pt-PT" sz="2400" b="1" dirty="0" smtClean="0"/>
              <a:t> </a:t>
            </a:r>
            <a:r>
              <a:rPr lang="pt-PT" sz="2400" b="1" dirty="0"/>
              <a:t>× </a:t>
            </a:r>
            <a:r>
              <a:rPr lang="pt-PT" sz="2400" b="1" dirty="0" smtClean="0"/>
              <a:t>100</a:t>
            </a:r>
            <a:endParaRPr lang="pt-PT" sz="2400" b="1" dirty="0"/>
          </a:p>
          <a:p>
            <a:pPr>
              <a:spcBef>
                <a:spcPts val="1800"/>
              </a:spcBef>
            </a:pPr>
            <a:r>
              <a:rPr lang="pt-PT" sz="2400" dirty="0" err="1" smtClean="0"/>
              <a:t>Ex</a:t>
            </a:r>
            <a:r>
              <a:rPr lang="pt-PT" sz="2400" dirty="0" smtClean="0"/>
              <a:t>: </a:t>
            </a:r>
            <a:r>
              <a:rPr lang="pt-PT" sz="2400" dirty="0" err="1" smtClean="0"/>
              <a:t>HC</a:t>
            </a:r>
            <a:r>
              <a:rPr lang="pt-PT" sz="2400" dirty="0" err="1" smtClean="0">
                <a:latin typeface="Script MT Bold"/>
              </a:rPr>
              <a:t>l</a:t>
            </a:r>
            <a:r>
              <a:rPr lang="pt-PT" sz="2400" dirty="0" smtClean="0"/>
              <a:t> a </a:t>
            </a:r>
            <a:r>
              <a:rPr lang="pt-PT" sz="2400" dirty="0"/>
              <a:t>60</a:t>
            </a:r>
            <a:r>
              <a:rPr lang="pt-PT" sz="2400" dirty="0" smtClean="0"/>
              <a:t>% m/m </a:t>
            </a:r>
            <a:r>
              <a:rPr lang="pt-PT" sz="2400" dirty="0"/>
              <a:t>– </a:t>
            </a:r>
            <a:r>
              <a:rPr lang="pt-PT" sz="2400" dirty="0" smtClean="0"/>
              <a:t>Em </a:t>
            </a:r>
            <a:r>
              <a:rPr lang="pt-PT" sz="2400" dirty="0"/>
              <a:t>100 g de solução existem 60 g de </a:t>
            </a:r>
            <a:r>
              <a:rPr lang="pt-PT" sz="2400" dirty="0" err="1" smtClean="0"/>
              <a:t>HC</a:t>
            </a:r>
            <a:r>
              <a:rPr lang="pt-PT" sz="2400" dirty="0" err="1" smtClean="0">
                <a:latin typeface="Rage Italic"/>
              </a:rPr>
              <a:t>l</a:t>
            </a:r>
            <a:r>
              <a:rPr lang="pt-PT" sz="2400" dirty="0" smtClean="0"/>
              <a:t>.</a:t>
            </a:r>
          </a:p>
          <a:p>
            <a:endParaRPr lang="pt-PT" sz="2400" dirty="0"/>
          </a:p>
          <a:p>
            <a:r>
              <a:rPr lang="pt-PT" sz="2400" b="1" dirty="0"/>
              <a:t>Percentagem em volume </a:t>
            </a:r>
            <a:r>
              <a:rPr lang="pt-PT" sz="2400" dirty="0"/>
              <a:t>(% </a:t>
            </a:r>
            <a:r>
              <a:rPr lang="pt-PT" sz="2400" dirty="0" smtClean="0"/>
              <a:t>V/V) </a:t>
            </a:r>
            <a:r>
              <a:rPr lang="pt-PT" sz="2400" dirty="0"/>
              <a:t>–</a:t>
            </a:r>
            <a:r>
              <a:rPr lang="pt-PT" sz="2400" dirty="0" smtClean="0"/>
              <a:t> Volume </a:t>
            </a:r>
            <a:r>
              <a:rPr lang="pt-PT" sz="2400" dirty="0"/>
              <a:t>de soluto </a:t>
            </a:r>
            <a:r>
              <a:rPr lang="pt-PT" sz="2400" dirty="0" smtClean="0"/>
              <a:t>por cada</a:t>
            </a:r>
            <a:br>
              <a:rPr lang="pt-PT" sz="2400" dirty="0" smtClean="0"/>
            </a:br>
            <a:r>
              <a:rPr lang="pt-PT" sz="2400" dirty="0" smtClean="0"/>
              <a:t>100 </a:t>
            </a:r>
            <a:r>
              <a:rPr lang="pt-PT" sz="2400" dirty="0"/>
              <a:t>unidades de volume de </a:t>
            </a:r>
            <a:r>
              <a:rPr lang="pt-PT" sz="2400" dirty="0" smtClean="0"/>
              <a:t>solução: </a:t>
            </a:r>
            <a:br>
              <a:rPr lang="pt-PT" sz="2400" dirty="0" smtClean="0"/>
            </a:br>
            <a:r>
              <a:rPr lang="pt-PT" sz="2400" b="1" dirty="0" smtClean="0"/>
              <a:t>% V/V </a:t>
            </a:r>
            <a:r>
              <a:rPr lang="pt-PT" sz="2400" b="1" dirty="0"/>
              <a:t>= </a:t>
            </a:r>
            <a:r>
              <a:rPr lang="pt-PT" sz="2400" b="1" dirty="0" err="1" smtClean="0"/>
              <a:t>V</a:t>
            </a:r>
            <a:r>
              <a:rPr lang="pt-PT" sz="2400" b="1" baseline="-25000" dirty="0" err="1" smtClean="0"/>
              <a:t>soluto</a:t>
            </a:r>
            <a:r>
              <a:rPr lang="pt-PT" sz="2400" b="1" baseline="-25000" dirty="0" smtClean="0"/>
              <a:t> </a:t>
            </a:r>
            <a:r>
              <a:rPr lang="pt-PT" sz="2400" b="1" dirty="0" smtClean="0"/>
              <a:t>/ </a:t>
            </a:r>
            <a:r>
              <a:rPr lang="pt-PT" sz="2400" b="1" dirty="0" err="1" smtClean="0"/>
              <a:t>V</a:t>
            </a:r>
            <a:r>
              <a:rPr lang="pt-PT" sz="2400" b="1" baseline="-25000" dirty="0" err="1" smtClean="0"/>
              <a:t>solução</a:t>
            </a:r>
            <a:r>
              <a:rPr lang="pt-PT" sz="2400" b="1" dirty="0" smtClean="0"/>
              <a:t> </a:t>
            </a:r>
            <a:r>
              <a:rPr lang="pt-PT" sz="2400" b="1" dirty="0"/>
              <a:t>× </a:t>
            </a:r>
            <a:r>
              <a:rPr lang="pt-PT" sz="2400" b="1" dirty="0" smtClean="0"/>
              <a:t>100</a:t>
            </a:r>
          </a:p>
          <a:p>
            <a:pPr>
              <a:spcBef>
                <a:spcPts val="1800"/>
              </a:spcBef>
            </a:pPr>
            <a:r>
              <a:rPr lang="pt-PT" sz="2400" dirty="0" err="1" smtClean="0"/>
              <a:t>Ex</a:t>
            </a:r>
            <a:r>
              <a:rPr lang="pt-PT" sz="2400" dirty="0" smtClean="0"/>
              <a:t>: Etanol </a:t>
            </a:r>
            <a:r>
              <a:rPr lang="pt-PT" sz="2400" dirty="0"/>
              <a:t>a</a:t>
            </a:r>
            <a:r>
              <a:rPr lang="pt-PT" sz="2400" dirty="0" smtClean="0"/>
              <a:t> </a:t>
            </a:r>
            <a:r>
              <a:rPr lang="pt-PT" sz="2400" dirty="0"/>
              <a:t>96% </a:t>
            </a:r>
            <a:r>
              <a:rPr lang="pt-PT" sz="2400" dirty="0" smtClean="0"/>
              <a:t>V/V </a:t>
            </a:r>
            <a:r>
              <a:rPr lang="pt-PT" sz="2400" dirty="0"/>
              <a:t>–</a:t>
            </a:r>
            <a:r>
              <a:rPr lang="pt-PT" sz="2400" dirty="0" smtClean="0"/>
              <a:t> Em </a:t>
            </a:r>
            <a:r>
              <a:rPr lang="pt-PT" sz="2400" dirty="0"/>
              <a:t>100 </a:t>
            </a:r>
            <a:r>
              <a:rPr lang="pt-PT" sz="2400" dirty="0" err="1"/>
              <a:t>mL</a:t>
            </a:r>
            <a:r>
              <a:rPr lang="pt-PT" sz="2400" dirty="0"/>
              <a:t> de solução existem 96 </a:t>
            </a:r>
            <a:r>
              <a:rPr lang="pt-PT" sz="2400" dirty="0" err="1"/>
              <a:t>mL</a:t>
            </a:r>
            <a:r>
              <a:rPr lang="pt-PT" sz="2400" dirty="0"/>
              <a:t> de etanol e </a:t>
            </a:r>
            <a:r>
              <a:rPr lang="pt-PT" sz="2400" dirty="0" smtClean="0"/>
              <a:t>os </a:t>
            </a:r>
            <a:r>
              <a:rPr lang="pt-PT" sz="2400" dirty="0"/>
              <a:t>restantes 4 </a:t>
            </a:r>
            <a:r>
              <a:rPr lang="pt-PT" sz="2400" dirty="0" err="1"/>
              <a:t>mL</a:t>
            </a:r>
            <a:r>
              <a:rPr lang="pt-PT" sz="2400" dirty="0"/>
              <a:t> são </a:t>
            </a:r>
            <a:r>
              <a:rPr lang="pt-PT" sz="2400" dirty="0" smtClean="0"/>
              <a:t>de água</a:t>
            </a:r>
            <a:r>
              <a:rPr lang="pt-PT" sz="2400" dirty="0"/>
              <a:t>.</a:t>
            </a:r>
          </a:p>
          <a:p>
            <a:endParaRPr lang="pt-PT" sz="2400" b="1" dirty="0"/>
          </a:p>
          <a:p>
            <a:endParaRPr lang="pt-PT" sz="2400" dirty="0"/>
          </a:p>
          <a:p>
            <a:endParaRPr lang="pt-PT" sz="2400" dirty="0"/>
          </a:p>
          <a:p>
            <a:endParaRPr lang="pt-PT" sz="2400" b="1" dirty="0"/>
          </a:p>
          <a:p>
            <a:endParaRPr lang="pt-PT" sz="2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6162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01752" y="365792"/>
            <a:ext cx="8534400" cy="758952"/>
          </a:xfrm>
        </p:spPr>
        <p:txBody>
          <a:bodyPr>
            <a:normAutofit/>
          </a:bodyPr>
          <a:lstStyle/>
          <a:p>
            <a:pPr algn="l"/>
            <a:r>
              <a:rPr lang="pt-PT" sz="3200" b="1" dirty="0" smtClean="0"/>
              <a:t>CONCENTRAÇÃO DE UMA SOLUÇÃO</a:t>
            </a:r>
            <a:endParaRPr lang="pt-PT" sz="3200" b="1" dirty="0"/>
          </a:p>
        </p:txBody>
      </p:sp>
      <p:sp>
        <p:nvSpPr>
          <p:cNvPr id="4" name="Marcador de Posição do Texto 4"/>
          <p:cNvSpPr txBox="1">
            <a:spLocks/>
          </p:cNvSpPr>
          <p:nvPr/>
        </p:nvSpPr>
        <p:spPr>
          <a:xfrm>
            <a:off x="251520" y="1628800"/>
            <a:ext cx="8712968" cy="4536504"/>
          </a:xfrm>
          <a:prstGeom prst="rect">
            <a:avLst/>
          </a:prstGeom>
        </p:spPr>
        <p:txBody>
          <a:bodyPr/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Char char=""/>
              <a:defRPr kumimoji="0"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Char char="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Char char="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PT" sz="2400" dirty="0"/>
              <a:t> </a:t>
            </a:r>
            <a:r>
              <a:rPr lang="pt-PT" sz="2400" b="1" dirty="0"/>
              <a:t>Partes por milhão </a:t>
            </a:r>
            <a:r>
              <a:rPr lang="pt-PT" sz="2400" dirty="0"/>
              <a:t>(</a:t>
            </a:r>
            <a:r>
              <a:rPr lang="pt-PT" sz="2400" dirty="0" err="1"/>
              <a:t>ppm</a:t>
            </a:r>
            <a:r>
              <a:rPr lang="pt-PT" sz="2400" dirty="0"/>
              <a:t>) – </a:t>
            </a:r>
            <a:r>
              <a:rPr lang="pt-PT" sz="2400" dirty="0" smtClean="0"/>
              <a:t>Massa ou volume </a:t>
            </a:r>
            <a:r>
              <a:rPr lang="pt-PT" sz="2400" dirty="0"/>
              <a:t>de </a:t>
            </a:r>
            <a:r>
              <a:rPr lang="pt-PT" sz="2400" dirty="0" smtClean="0"/>
              <a:t>soluto por</a:t>
            </a:r>
            <a:br>
              <a:rPr lang="pt-PT" sz="2400" dirty="0" smtClean="0"/>
            </a:br>
            <a:r>
              <a:rPr lang="pt-PT" sz="2400" dirty="0" smtClean="0"/>
              <a:t>um milhão </a:t>
            </a:r>
            <a:r>
              <a:rPr lang="pt-PT" sz="2400" dirty="0"/>
              <a:t>(10</a:t>
            </a:r>
            <a:r>
              <a:rPr lang="pt-PT" sz="2400" baseline="30000" dirty="0"/>
              <a:t>6</a:t>
            </a:r>
            <a:r>
              <a:rPr lang="pt-PT" sz="2400" dirty="0"/>
              <a:t>)</a:t>
            </a:r>
            <a:r>
              <a:rPr lang="pt-PT" sz="2400" dirty="0" smtClean="0"/>
              <a:t> de </a:t>
            </a:r>
            <a:r>
              <a:rPr lang="pt-PT" sz="2400" dirty="0"/>
              <a:t>unidades de </a:t>
            </a:r>
            <a:r>
              <a:rPr lang="pt-PT" sz="2400" dirty="0" smtClean="0"/>
              <a:t>massa ou volume da solução:</a:t>
            </a:r>
            <a:br>
              <a:rPr lang="pt-PT" sz="2400" dirty="0" smtClean="0"/>
            </a:br>
            <a:r>
              <a:rPr lang="pt-PT" sz="2400" b="1" dirty="0" err="1" smtClean="0"/>
              <a:t>ppm</a:t>
            </a:r>
            <a:r>
              <a:rPr lang="pt-PT" sz="2400" b="1" dirty="0" smtClean="0"/>
              <a:t> </a:t>
            </a:r>
            <a:r>
              <a:rPr lang="pt-PT" sz="2400" b="1" dirty="0"/>
              <a:t>= </a:t>
            </a:r>
            <a:r>
              <a:rPr lang="pt-PT" sz="2400" b="1" dirty="0" err="1" smtClean="0"/>
              <a:t>m</a:t>
            </a:r>
            <a:r>
              <a:rPr lang="pt-PT" sz="2400" b="1" baseline="-25000" dirty="0" err="1" smtClean="0"/>
              <a:t>soluto</a:t>
            </a:r>
            <a:r>
              <a:rPr lang="pt-PT" sz="2400" b="1" baseline="-25000" dirty="0" smtClean="0"/>
              <a:t> </a:t>
            </a:r>
            <a:r>
              <a:rPr lang="pt-PT" sz="2400" b="1" dirty="0" smtClean="0"/>
              <a:t>/ </a:t>
            </a:r>
            <a:r>
              <a:rPr lang="pt-PT" sz="2400" b="1" dirty="0" err="1" smtClean="0"/>
              <a:t>m</a:t>
            </a:r>
            <a:r>
              <a:rPr lang="pt-PT" sz="2400" b="1" baseline="-25000" dirty="0" err="1" smtClean="0"/>
              <a:t>solução</a:t>
            </a:r>
            <a:r>
              <a:rPr lang="pt-PT" sz="2400" b="1" dirty="0" smtClean="0"/>
              <a:t> </a:t>
            </a:r>
            <a:r>
              <a:rPr lang="pt-PT" sz="2400" b="1" dirty="0"/>
              <a:t>× </a:t>
            </a:r>
            <a:r>
              <a:rPr lang="pt-PT" sz="2400" b="1" dirty="0" smtClean="0"/>
              <a:t>10</a:t>
            </a:r>
            <a:r>
              <a:rPr lang="pt-PT" sz="2400" b="1" baseline="30000" dirty="0" smtClean="0"/>
              <a:t>6</a:t>
            </a:r>
            <a:r>
              <a:rPr lang="pt-PT" sz="2400" dirty="0" smtClean="0"/>
              <a:t>  ou </a:t>
            </a:r>
            <a:r>
              <a:rPr lang="pt-PT" sz="2400" b="1" dirty="0" smtClean="0"/>
              <a:t> </a:t>
            </a:r>
            <a:r>
              <a:rPr lang="pt-PT" sz="2400" b="1" dirty="0" err="1" smtClean="0"/>
              <a:t>ppm</a:t>
            </a:r>
            <a:r>
              <a:rPr lang="pt-PT" sz="2400" b="1" dirty="0" smtClean="0"/>
              <a:t> </a:t>
            </a:r>
            <a:r>
              <a:rPr lang="pt-PT" sz="2400" b="1" dirty="0"/>
              <a:t>= </a:t>
            </a:r>
            <a:r>
              <a:rPr lang="pt-PT" sz="2400" b="1" dirty="0" err="1" smtClean="0"/>
              <a:t>V</a:t>
            </a:r>
            <a:r>
              <a:rPr lang="pt-PT" sz="2400" b="1" baseline="-25000" dirty="0" err="1" smtClean="0"/>
              <a:t>soluto</a:t>
            </a:r>
            <a:r>
              <a:rPr lang="pt-PT" sz="2400" b="1" baseline="-25000" dirty="0" smtClean="0"/>
              <a:t> </a:t>
            </a:r>
            <a:r>
              <a:rPr lang="pt-PT" sz="2400" b="1" dirty="0" smtClean="0"/>
              <a:t>/ </a:t>
            </a:r>
            <a:r>
              <a:rPr lang="pt-PT" sz="2400" b="1" dirty="0" err="1" smtClean="0"/>
              <a:t>V</a:t>
            </a:r>
            <a:r>
              <a:rPr lang="pt-PT" sz="2400" b="1" baseline="-25000" dirty="0" err="1" smtClean="0"/>
              <a:t>solução</a:t>
            </a:r>
            <a:r>
              <a:rPr lang="pt-PT" sz="2400" b="1" dirty="0" smtClean="0"/>
              <a:t> </a:t>
            </a:r>
            <a:r>
              <a:rPr lang="pt-PT" sz="2400" b="1" dirty="0"/>
              <a:t>× 10</a:t>
            </a:r>
            <a:r>
              <a:rPr lang="pt-PT" sz="2400" b="1" baseline="30000" dirty="0"/>
              <a:t>6</a:t>
            </a:r>
            <a:endParaRPr lang="pt-PT" sz="2400" b="1" dirty="0"/>
          </a:p>
          <a:p>
            <a:pPr marL="0" indent="0">
              <a:buNone/>
            </a:pPr>
            <a:endParaRPr lang="pt-PT" sz="2400" dirty="0"/>
          </a:p>
          <a:p>
            <a:r>
              <a:rPr lang="pt-PT" sz="2400" dirty="0" smtClean="0"/>
              <a:t>Utiliza-se quando a </a:t>
            </a:r>
            <a:r>
              <a:rPr lang="pt-PT" sz="2400" b="1" dirty="0" smtClean="0"/>
              <a:t>concentração do soluto </a:t>
            </a:r>
            <a:r>
              <a:rPr lang="pt-PT" sz="2400" dirty="0" smtClean="0"/>
              <a:t>é muito </a:t>
            </a:r>
            <a:r>
              <a:rPr lang="pt-PT" sz="2400" b="1" dirty="0" smtClean="0"/>
              <a:t>baixa</a:t>
            </a:r>
            <a:r>
              <a:rPr lang="pt-PT" sz="2400" dirty="0" smtClean="0"/>
              <a:t>. </a:t>
            </a:r>
          </a:p>
          <a:p>
            <a:endParaRPr lang="pt-PT" sz="2400" dirty="0"/>
          </a:p>
          <a:p>
            <a:r>
              <a:rPr lang="pt-PT" sz="2400" dirty="0" smtClean="0"/>
              <a:t>95 </a:t>
            </a:r>
            <a:r>
              <a:rPr lang="pt-PT" sz="2400" dirty="0" err="1" smtClean="0"/>
              <a:t>ppm</a:t>
            </a:r>
            <a:r>
              <a:rPr lang="pt-PT" sz="2400" dirty="0" smtClean="0"/>
              <a:t> de CO</a:t>
            </a:r>
            <a:r>
              <a:rPr lang="pt-PT" sz="2400" baseline="-25000" dirty="0" smtClean="0"/>
              <a:t>2</a:t>
            </a:r>
            <a:r>
              <a:rPr lang="pt-PT" sz="2400" dirty="0" smtClean="0"/>
              <a:t> no </a:t>
            </a:r>
            <a:r>
              <a:rPr lang="pt-PT" sz="2400" smtClean="0"/>
              <a:t>ar significa que existem </a:t>
            </a:r>
            <a:r>
              <a:rPr lang="pt-PT" sz="2400" dirty="0"/>
              <a:t>95 g de </a:t>
            </a:r>
            <a:r>
              <a:rPr lang="pt-PT" sz="2400" dirty="0" smtClean="0"/>
              <a:t>CO</a:t>
            </a:r>
            <a:r>
              <a:rPr lang="pt-PT" sz="2400" baseline="-25000" dirty="0"/>
              <a:t>2</a:t>
            </a:r>
            <a:r>
              <a:rPr lang="pt-PT" sz="2400" dirty="0" smtClean="0"/>
              <a:t> </a:t>
            </a:r>
            <a:r>
              <a:rPr lang="pt-PT" sz="2400" dirty="0"/>
              <a:t>por cada </a:t>
            </a:r>
            <a:r>
              <a:rPr lang="pt-PT" sz="2400" dirty="0" smtClean="0"/>
              <a:t>1000000 g de ar (ou 95 </a:t>
            </a:r>
            <a:r>
              <a:rPr lang="pt-PT" sz="2400" dirty="0"/>
              <a:t>mg de CO</a:t>
            </a:r>
            <a:r>
              <a:rPr lang="pt-PT" sz="2400" baseline="-25000" dirty="0"/>
              <a:t>2</a:t>
            </a:r>
            <a:r>
              <a:rPr lang="pt-PT" sz="2400" dirty="0" smtClean="0"/>
              <a:t> em 1000000 </a:t>
            </a:r>
            <a:r>
              <a:rPr lang="pt-PT" sz="2400" dirty="0"/>
              <a:t>mg </a:t>
            </a:r>
            <a:r>
              <a:rPr lang="pt-PT" sz="2400" dirty="0" smtClean="0"/>
              <a:t>de ar).</a:t>
            </a:r>
          </a:p>
          <a:p>
            <a:endParaRPr lang="pt-PT" sz="2400" dirty="0"/>
          </a:p>
          <a:p>
            <a:endParaRPr lang="pt-PT" sz="2400" b="1" dirty="0"/>
          </a:p>
          <a:p>
            <a:endParaRPr lang="pt-PT" sz="2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6556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01752" y="365792"/>
            <a:ext cx="8534400" cy="758952"/>
          </a:xfrm>
        </p:spPr>
        <p:txBody>
          <a:bodyPr>
            <a:normAutofit/>
          </a:bodyPr>
          <a:lstStyle/>
          <a:p>
            <a:pPr algn="l"/>
            <a:r>
              <a:rPr lang="pt-PT" sz="3200" b="1" dirty="0" smtClean="0"/>
              <a:t>CONCENTRAÇÃO DE UMA SOLUÇÃO</a:t>
            </a:r>
            <a:endParaRPr lang="pt-PT" sz="3200" b="1" dirty="0"/>
          </a:p>
        </p:txBody>
      </p:sp>
      <p:sp>
        <p:nvSpPr>
          <p:cNvPr id="4" name="Marcador de Posição do Texto 4"/>
          <p:cNvSpPr txBox="1">
            <a:spLocks/>
          </p:cNvSpPr>
          <p:nvPr/>
        </p:nvSpPr>
        <p:spPr>
          <a:xfrm>
            <a:off x="251520" y="1628800"/>
            <a:ext cx="8712968" cy="4536504"/>
          </a:xfrm>
          <a:prstGeom prst="rect">
            <a:avLst/>
          </a:prstGeom>
        </p:spPr>
        <p:txBody>
          <a:bodyPr/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Char char=""/>
              <a:defRPr kumimoji="0"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Char char="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Char char="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PT" sz="2400" dirty="0"/>
              <a:t> </a:t>
            </a:r>
            <a:r>
              <a:rPr lang="pt-PT" sz="2400" b="1" dirty="0"/>
              <a:t>Fracção molar </a:t>
            </a:r>
            <a:r>
              <a:rPr lang="pt-PT" sz="2400" dirty="0" smtClean="0"/>
              <a:t>(</a:t>
            </a:r>
            <a:r>
              <a:rPr lang="pt-PT" sz="2400" dirty="0" err="1"/>
              <a:t>x</a:t>
            </a:r>
            <a:r>
              <a:rPr lang="pt-PT" sz="2400" baseline="-25000" dirty="0" err="1"/>
              <a:t>C</a:t>
            </a:r>
            <a:r>
              <a:rPr lang="pt-PT" sz="2400" dirty="0" smtClean="0"/>
              <a:t>) </a:t>
            </a:r>
            <a:r>
              <a:rPr lang="pt-PT" sz="2400" dirty="0"/>
              <a:t>– </a:t>
            </a:r>
            <a:r>
              <a:rPr lang="pt-PT" sz="2400" dirty="0" smtClean="0"/>
              <a:t>Quociente </a:t>
            </a:r>
            <a:r>
              <a:rPr lang="pt-PT" sz="2400" dirty="0"/>
              <a:t>entre o número de moles </a:t>
            </a:r>
            <a:r>
              <a:rPr lang="pt-PT" sz="2400" dirty="0" smtClean="0"/>
              <a:t>do componente </a:t>
            </a:r>
            <a:r>
              <a:rPr lang="pt-PT" sz="2400" dirty="0"/>
              <a:t>C e o número total de moles na </a:t>
            </a:r>
            <a:r>
              <a:rPr lang="pt-PT" sz="2400" dirty="0" smtClean="0"/>
              <a:t>solução: </a:t>
            </a:r>
            <a:br>
              <a:rPr lang="pt-PT" sz="2400" dirty="0" smtClean="0"/>
            </a:br>
            <a:r>
              <a:rPr lang="pt-PT" sz="2400" b="1" dirty="0" err="1" smtClean="0"/>
              <a:t>x</a:t>
            </a:r>
            <a:r>
              <a:rPr lang="pt-PT" sz="2400" b="1" baseline="-25000" dirty="0" err="1" smtClean="0"/>
              <a:t>C</a:t>
            </a:r>
            <a:r>
              <a:rPr lang="pt-PT" sz="2400" b="1" dirty="0" smtClean="0"/>
              <a:t> </a:t>
            </a:r>
            <a:r>
              <a:rPr lang="pt-PT" sz="2400" b="1" dirty="0"/>
              <a:t>= </a:t>
            </a:r>
            <a:r>
              <a:rPr lang="pt-PT" sz="2400" b="1" dirty="0" err="1" smtClean="0"/>
              <a:t>n</a:t>
            </a:r>
            <a:r>
              <a:rPr lang="pt-PT" sz="2400" b="1" baseline="-25000" dirty="0" err="1" smtClean="0"/>
              <a:t>C</a:t>
            </a:r>
            <a:r>
              <a:rPr lang="pt-PT" sz="2400" b="1" baseline="-25000" dirty="0" smtClean="0"/>
              <a:t> </a:t>
            </a:r>
            <a:r>
              <a:rPr lang="pt-PT" sz="2400" b="1" dirty="0" smtClean="0"/>
              <a:t>/ </a:t>
            </a:r>
            <a:r>
              <a:rPr lang="pt-PT" sz="2400" b="1" dirty="0" err="1" smtClean="0"/>
              <a:t>n</a:t>
            </a:r>
            <a:r>
              <a:rPr lang="pt-PT" sz="2400" b="1" baseline="-25000" dirty="0" err="1" smtClean="0"/>
              <a:t>total</a:t>
            </a:r>
            <a:r>
              <a:rPr lang="pt-PT" sz="2400" dirty="0" smtClean="0"/>
              <a:t>  ;  </a:t>
            </a:r>
            <a:r>
              <a:rPr lang="pt-PT" sz="2400" b="1" dirty="0" err="1" smtClean="0"/>
              <a:t>x</a:t>
            </a:r>
            <a:r>
              <a:rPr lang="pt-PT" sz="2400" b="1" baseline="-25000" dirty="0" err="1" smtClean="0"/>
              <a:t>soluto</a:t>
            </a:r>
            <a:r>
              <a:rPr lang="pt-PT" sz="2400" b="1" dirty="0" smtClean="0"/>
              <a:t> </a:t>
            </a:r>
            <a:r>
              <a:rPr lang="pt-PT" sz="2400" b="1" dirty="0"/>
              <a:t>= </a:t>
            </a:r>
            <a:r>
              <a:rPr lang="pt-PT" sz="2400" b="1" dirty="0" err="1" smtClean="0"/>
              <a:t>n</a:t>
            </a:r>
            <a:r>
              <a:rPr lang="pt-PT" sz="2400" b="1" baseline="-25000" dirty="0" err="1" smtClean="0"/>
              <a:t>soluto</a:t>
            </a:r>
            <a:r>
              <a:rPr lang="pt-PT" sz="2400" b="1" baseline="-25000" dirty="0" smtClean="0"/>
              <a:t> </a:t>
            </a:r>
            <a:r>
              <a:rPr lang="pt-PT" sz="2400" b="1" dirty="0" smtClean="0"/>
              <a:t>/ </a:t>
            </a:r>
            <a:r>
              <a:rPr lang="pt-PT" sz="2400" b="1" dirty="0" err="1" smtClean="0"/>
              <a:t>n</a:t>
            </a:r>
            <a:r>
              <a:rPr lang="pt-PT" sz="2400" b="1" baseline="-25000" dirty="0" err="1" smtClean="0"/>
              <a:t>total</a:t>
            </a:r>
            <a:r>
              <a:rPr lang="pt-PT" sz="2400" dirty="0" smtClean="0"/>
              <a:t>  ;  </a:t>
            </a:r>
            <a:r>
              <a:rPr lang="pt-PT" sz="2400" b="1" dirty="0" err="1" smtClean="0"/>
              <a:t>x</a:t>
            </a:r>
            <a:r>
              <a:rPr lang="pt-PT" sz="2400" b="1" baseline="-25000" dirty="0" err="1" smtClean="0"/>
              <a:t>solvente</a:t>
            </a:r>
            <a:r>
              <a:rPr lang="pt-PT" sz="2400" b="1" dirty="0" smtClean="0"/>
              <a:t> </a:t>
            </a:r>
            <a:r>
              <a:rPr lang="pt-PT" sz="2400" b="1" dirty="0"/>
              <a:t>= </a:t>
            </a:r>
            <a:r>
              <a:rPr lang="pt-PT" sz="2400" b="1" dirty="0" err="1" smtClean="0"/>
              <a:t>n</a:t>
            </a:r>
            <a:r>
              <a:rPr lang="pt-PT" sz="2400" b="1" baseline="-25000" dirty="0" err="1" smtClean="0"/>
              <a:t>solvente</a:t>
            </a:r>
            <a:r>
              <a:rPr lang="pt-PT" sz="2400" b="1" baseline="-25000" dirty="0" smtClean="0"/>
              <a:t> </a:t>
            </a:r>
            <a:r>
              <a:rPr lang="pt-PT" sz="2400" b="1" dirty="0" smtClean="0"/>
              <a:t>/ </a:t>
            </a:r>
            <a:r>
              <a:rPr lang="pt-PT" sz="2400" b="1" dirty="0" err="1" smtClean="0"/>
              <a:t>n</a:t>
            </a:r>
            <a:r>
              <a:rPr lang="pt-PT" sz="2400" b="1" baseline="-25000" dirty="0" err="1" smtClean="0"/>
              <a:t>total</a:t>
            </a:r>
            <a:endParaRPr lang="pt-PT" sz="2400" b="1" baseline="-25000" dirty="0"/>
          </a:p>
          <a:p>
            <a:endParaRPr lang="pt-PT" sz="2400" b="1" baseline="-25000" dirty="0"/>
          </a:p>
          <a:p>
            <a:r>
              <a:rPr lang="pt-PT" sz="2400" dirty="0" smtClean="0"/>
              <a:t>A </a:t>
            </a:r>
            <a:r>
              <a:rPr lang="pt-PT" sz="2400" b="1" dirty="0"/>
              <a:t>soma das fracções molares </a:t>
            </a:r>
            <a:r>
              <a:rPr lang="pt-PT" sz="2400" dirty="0"/>
              <a:t>dos diversos componentes de uma solução </a:t>
            </a:r>
            <a:r>
              <a:rPr lang="pt-PT" sz="2400" dirty="0" smtClean="0"/>
              <a:t>é igual </a:t>
            </a:r>
            <a:r>
              <a:rPr lang="pt-PT" sz="2400" dirty="0"/>
              <a:t>a </a:t>
            </a:r>
            <a:r>
              <a:rPr lang="pt-PT" sz="2400" b="1" dirty="0" smtClean="0"/>
              <a:t>um</a:t>
            </a:r>
            <a:r>
              <a:rPr lang="pt-PT" sz="2400" dirty="0" smtClean="0"/>
              <a:t>:  </a:t>
            </a:r>
            <a:r>
              <a:rPr lang="pt-PT" sz="2400" b="1" dirty="0" err="1" smtClean="0"/>
              <a:t>x</a:t>
            </a:r>
            <a:r>
              <a:rPr lang="pt-PT" sz="2400" b="1" baseline="-25000" dirty="0" err="1" smtClean="0"/>
              <a:t>soluto</a:t>
            </a:r>
            <a:r>
              <a:rPr lang="pt-PT" sz="2400" b="1" baseline="-25000" dirty="0" smtClean="0"/>
              <a:t> 1</a:t>
            </a:r>
            <a:r>
              <a:rPr lang="pt-PT" sz="2400" b="1" dirty="0" smtClean="0"/>
              <a:t> </a:t>
            </a:r>
            <a:r>
              <a:rPr lang="pt-PT" sz="2400" b="1" dirty="0"/>
              <a:t>+ </a:t>
            </a:r>
            <a:r>
              <a:rPr lang="pt-PT" sz="2400" b="1" dirty="0" err="1" smtClean="0"/>
              <a:t>x</a:t>
            </a:r>
            <a:r>
              <a:rPr lang="pt-PT" sz="2400" b="1" baseline="-25000" dirty="0" err="1" smtClean="0"/>
              <a:t>soluto</a:t>
            </a:r>
            <a:r>
              <a:rPr lang="pt-PT" sz="2400" b="1" baseline="-25000" dirty="0" smtClean="0"/>
              <a:t> 2</a:t>
            </a:r>
            <a:r>
              <a:rPr lang="pt-PT" sz="2400" b="1" dirty="0" smtClean="0"/>
              <a:t> </a:t>
            </a:r>
            <a:r>
              <a:rPr lang="pt-PT" sz="2400" b="1" dirty="0"/>
              <a:t>+ </a:t>
            </a:r>
            <a:r>
              <a:rPr lang="pt-PT" sz="2400" b="1" dirty="0" smtClean="0"/>
              <a:t>... </a:t>
            </a:r>
            <a:r>
              <a:rPr lang="pt-PT" sz="2400" b="1" dirty="0"/>
              <a:t>+ </a:t>
            </a:r>
            <a:r>
              <a:rPr lang="pt-PT" sz="2400" b="1" dirty="0" err="1" smtClean="0"/>
              <a:t>x</a:t>
            </a:r>
            <a:r>
              <a:rPr lang="pt-PT" sz="2400" b="1" baseline="-25000" dirty="0" err="1" smtClean="0"/>
              <a:t>solvente</a:t>
            </a:r>
            <a:r>
              <a:rPr lang="pt-PT" sz="2400" b="1" dirty="0" smtClean="0"/>
              <a:t> </a:t>
            </a:r>
            <a:r>
              <a:rPr lang="pt-PT" sz="2400" b="1" dirty="0"/>
              <a:t>= </a:t>
            </a:r>
            <a:r>
              <a:rPr lang="pt-PT" sz="2400" b="1" dirty="0" smtClean="0"/>
              <a:t>1</a:t>
            </a:r>
          </a:p>
          <a:p>
            <a:endParaRPr lang="pt-PT" sz="2400" b="1" dirty="0"/>
          </a:p>
          <a:p>
            <a:r>
              <a:rPr lang="pt-PT" sz="2400" b="1" dirty="0" err="1" smtClean="0"/>
              <a:t>Molalidade</a:t>
            </a:r>
            <a:r>
              <a:rPr lang="pt-PT" sz="2400" dirty="0" smtClean="0"/>
              <a:t>         – Número </a:t>
            </a:r>
            <a:r>
              <a:rPr lang="pt-PT" sz="2400" dirty="0"/>
              <a:t>de moles de soluto por </a:t>
            </a:r>
            <a:r>
              <a:rPr lang="pt-PT" sz="2400" dirty="0" smtClean="0"/>
              <a:t>quilograma</a:t>
            </a:r>
            <a:br>
              <a:rPr lang="pt-PT" sz="2400" dirty="0" smtClean="0"/>
            </a:br>
            <a:r>
              <a:rPr lang="pt-PT" sz="2400" dirty="0" smtClean="0"/>
              <a:t>de solvente (mol/kg):  </a:t>
            </a:r>
          </a:p>
          <a:p>
            <a:endParaRPr lang="pt-PT" sz="2400" b="1" dirty="0">
              <a:solidFill>
                <a:schemeClr val="tx1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4365104"/>
            <a:ext cx="547261" cy="3600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8258" y="4708376"/>
            <a:ext cx="927718" cy="5208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45807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01752" y="365792"/>
            <a:ext cx="8534400" cy="758952"/>
          </a:xfrm>
        </p:spPr>
        <p:txBody>
          <a:bodyPr>
            <a:normAutofit/>
          </a:bodyPr>
          <a:lstStyle/>
          <a:p>
            <a:pPr algn="l"/>
            <a:r>
              <a:rPr lang="pt-PT" sz="3200" b="1" dirty="0" smtClean="0"/>
              <a:t>DILUIÇÃO DE SOLUÇÕES</a:t>
            </a:r>
            <a:endParaRPr lang="pt-PT" sz="3200" b="1" dirty="0"/>
          </a:p>
        </p:txBody>
      </p:sp>
      <p:sp>
        <p:nvSpPr>
          <p:cNvPr id="4" name="Marcador de Posição do Texto 4"/>
          <p:cNvSpPr txBox="1">
            <a:spLocks/>
          </p:cNvSpPr>
          <p:nvPr/>
        </p:nvSpPr>
        <p:spPr>
          <a:xfrm>
            <a:off x="251520" y="1628800"/>
            <a:ext cx="8712968" cy="4536504"/>
          </a:xfrm>
          <a:prstGeom prst="rect">
            <a:avLst/>
          </a:prstGeom>
        </p:spPr>
        <p:txBody>
          <a:bodyPr/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Char char=""/>
              <a:defRPr kumimoji="0"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Char char="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Char char="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PT" sz="2400" b="1" dirty="0"/>
              <a:t>Solução </a:t>
            </a:r>
            <a:r>
              <a:rPr lang="pt-PT" sz="2400" b="1" dirty="0" smtClean="0"/>
              <a:t>concentrada </a:t>
            </a:r>
            <a:r>
              <a:rPr lang="pt-PT" sz="2400" dirty="0" smtClean="0"/>
              <a:t>– </a:t>
            </a:r>
            <a:r>
              <a:rPr lang="pt-PT" sz="2400" dirty="0"/>
              <a:t>Solução que tem o</a:t>
            </a:r>
            <a:r>
              <a:rPr lang="pt-PT" sz="2400" dirty="0" smtClean="0"/>
              <a:t> </a:t>
            </a:r>
            <a:r>
              <a:rPr lang="pt-PT" sz="2400" b="1" dirty="0"/>
              <a:t>valor </a:t>
            </a:r>
            <a:r>
              <a:rPr lang="pt-PT" sz="2400" b="1" dirty="0" smtClean="0"/>
              <a:t>mais alto </a:t>
            </a:r>
            <a:r>
              <a:rPr lang="pt-PT" sz="2400" dirty="0" smtClean="0"/>
              <a:t>de concentração.</a:t>
            </a:r>
          </a:p>
          <a:p>
            <a:pPr>
              <a:spcBef>
                <a:spcPts val="1800"/>
              </a:spcBef>
            </a:pPr>
            <a:r>
              <a:rPr lang="pt-PT" sz="2400" b="1" dirty="0" smtClean="0"/>
              <a:t>Solução </a:t>
            </a:r>
            <a:r>
              <a:rPr lang="pt-PT" sz="2400" b="1" dirty="0"/>
              <a:t>diluída</a:t>
            </a:r>
            <a:r>
              <a:rPr lang="pt-PT" sz="2400" dirty="0"/>
              <a:t> – </a:t>
            </a:r>
            <a:r>
              <a:rPr lang="pt-PT" sz="2400" dirty="0" smtClean="0"/>
              <a:t>Solução que tem o </a:t>
            </a:r>
            <a:r>
              <a:rPr lang="pt-PT" sz="2400" b="1" dirty="0" smtClean="0"/>
              <a:t>valor mais baixo </a:t>
            </a:r>
            <a:r>
              <a:rPr lang="pt-PT" sz="2400" dirty="0" smtClean="0"/>
              <a:t>de concentração. Pode ser preparada a </a:t>
            </a:r>
            <a:r>
              <a:rPr lang="pt-PT" sz="2400" dirty="0"/>
              <a:t>partir de uma solução </a:t>
            </a:r>
            <a:r>
              <a:rPr lang="pt-PT" sz="2400" dirty="0" smtClean="0"/>
              <a:t>concentrada, misturando-a com </a:t>
            </a:r>
            <a:r>
              <a:rPr lang="pt-PT" sz="2400" b="1" dirty="0" smtClean="0"/>
              <a:t>água</a:t>
            </a:r>
            <a:r>
              <a:rPr lang="pt-PT" sz="2400" dirty="0" smtClean="0"/>
              <a:t>.</a:t>
            </a:r>
          </a:p>
          <a:p>
            <a:pPr>
              <a:spcBef>
                <a:spcPts val="1800"/>
              </a:spcBef>
            </a:pPr>
            <a:r>
              <a:rPr lang="pt-PT" sz="2400" b="1" dirty="0" smtClean="0"/>
              <a:t>Factor </a:t>
            </a:r>
            <a:r>
              <a:rPr lang="pt-PT" sz="2400" b="1" dirty="0"/>
              <a:t>de diluição </a:t>
            </a:r>
            <a:r>
              <a:rPr lang="pt-PT" sz="2400" dirty="0"/>
              <a:t>(f) – </a:t>
            </a:r>
            <a:r>
              <a:rPr lang="pt-PT" sz="2400" dirty="0" smtClean="0"/>
              <a:t>Indica o </a:t>
            </a:r>
            <a:r>
              <a:rPr lang="pt-PT" sz="2400" dirty="0"/>
              <a:t>número de vezes </a:t>
            </a:r>
            <a:r>
              <a:rPr lang="pt-PT" sz="2400" dirty="0" smtClean="0"/>
              <a:t>que a concentração </a:t>
            </a:r>
            <a:r>
              <a:rPr lang="pt-PT" sz="2400" dirty="0"/>
              <a:t>da solução </a:t>
            </a:r>
            <a:r>
              <a:rPr lang="pt-PT" sz="2400" dirty="0" smtClean="0"/>
              <a:t>diluída (</a:t>
            </a:r>
            <a:r>
              <a:rPr lang="pt-PT" sz="2400" b="1" dirty="0" err="1"/>
              <a:t>c</a:t>
            </a:r>
            <a:r>
              <a:rPr lang="pt-PT" sz="2400" b="1" baseline="-25000" dirty="0" err="1"/>
              <a:t>f</a:t>
            </a:r>
            <a:r>
              <a:rPr lang="pt-PT" sz="2400" b="1" dirty="0"/>
              <a:t> </a:t>
            </a:r>
            <a:r>
              <a:rPr lang="pt-PT" sz="2400" dirty="0"/>
              <a:t>= concentração </a:t>
            </a:r>
            <a:r>
              <a:rPr lang="pt-PT" sz="2400" dirty="0" smtClean="0"/>
              <a:t>final)</a:t>
            </a:r>
            <a:br>
              <a:rPr lang="pt-PT" sz="2400" dirty="0" smtClean="0"/>
            </a:br>
            <a:r>
              <a:rPr lang="pt-PT" sz="2400" dirty="0" smtClean="0"/>
              <a:t>é </a:t>
            </a:r>
            <a:r>
              <a:rPr lang="pt-PT" sz="2400" b="1" dirty="0" smtClean="0"/>
              <a:t>menor</a:t>
            </a:r>
            <a:r>
              <a:rPr lang="pt-PT" sz="2400" dirty="0" smtClean="0"/>
              <a:t> do que </a:t>
            </a:r>
            <a:r>
              <a:rPr lang="pt-PT" sz="2400" dirty="0"/>
              <a:t>a concentração da </a:t>
            </a:r>
            <a:r>
              <a:rPr lang="pt-PT" sz="2400" dirty="0" smtClean="0"/>
              <a:t>solução concentrada</a:t>
            </a:r>
            <a:br>
              <a:rPr lang="pt-PT" sz="2400" dirty="0" smtClean="0"/>
            </a:br>
            <a:r>
              <a:rPr lang="pt-PT" sz="2400" dirty="0" smtClean="0"/>
              <a:t>(</a:t>
            </a:r>
            <a:r>
              <a:rPr lang="pt-PT" sz="2400" b="1" dirty="0" smtClean="0"/>
              <a:t>c</a:t>
            </a:r>
            <a:r>
              <a:rPr lang="pt-PT" sz="2400" b="1" baseline="-25000" dirty="0" smtClean="0"/>
              <a:t>i</a:t>
            </a:r>
            <a:r>
              <a:rPr lang="pt-PT" sz="2400" dirty="0" smtClean="0"/>
              <a:t> </a:t>
            </a:r>
            <a:r>
              <a:rPr lang="pt-PT" sz="2400" dirty="0"/>
              <a:t>= concentração inicial </a:t>
            </a:r>
            <a:r>
              <a:rPr lang="pt-PT" sz="2400" dirty="0" smtClean="0"/>
              <a:t>):</a:t>
            </a:r>
          </a:p>
          <a:p>
            <a:pPr lvl="1"/>
            <a:r>
              <a:rPr lang="pt-PT" sz="2400" b="1" dirty="0">
                <a:solidFill>
                  <a:schemeClr val="tx1"/>
                </a:solidFill>
              </a:rPr>
              <a:t>f</a:t>
            </a:r>
            <a:r>
              <a:rPr lang="pt-PT" sz="2400" b="1" dirty="0" smtClean="0">
                <a:solidFill>
                  <a:schemeClr val="tx1"/>
                </a:solidFill>
              </a:rPr>
              <a:t> = c</a:t>
            </a:r>
            <a:r>
              <a:rPr lang="pt-PT" sz="2400" b="1" baseline="-25000" dirty="0" smtClean="0">
                <a:solidFill>
                  <a:schemeClr val="tx1"/>
                </a:solidFill>
              </a:rPr>
              <a:t>i</a:t>
            </a:r>
            <a:r>
              <a:rPr lang="pt-PT" sz="2400" b="1" dirty="0" smtClean="0">
                <a:solidFill>
                  <a:schemeClr val="tx1"/>
                </a:solidFill>
              </a:rPr>
              <a:t> / </a:t>
            </a:r>
            <a:r>
              <a:rPr lang="pt-PT" sz="2400" b="1" dirty="0" err="1" smtClean="0">
                <a:solidFill>
                  <a:schemeClr val="tx1"/>
                </a:solidFill>
              </a:rPr>
              <a:t>c</a:t>
            </a:r>
            <a:r>
              <a:rPr lang="pt-PT" sz="2400" b="1" baseline="-25000" dirty="0" err="1" smtClean="0">
                <a:solidFill>
                  <a:schemeClr val="tx1"/>
                </a:solidFill>
              </a:rPr>
              <a:t>f</a:t>
            </a:r>
            <a:endParaRPr lang="pt-PT" sz="2400" b="1" baseline="-25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0802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01752" y="365792"/>
            <a:ext cx="8534400" cy="758952"/>
          </a:xfrm>
        </p:spPr>
        <p:txBody>
          <a:bodyPr>
            <a:normAutofit/>
          </a:bodyPr>
          <a:lstStyle/>
          <a:p>
            <a:pPr algn="l"/>
            <a:r>
              <a:rPr lang="pt-PT" sz="3200" b="1" dirty="0" smtClean="0"/>
              <a:t>DILUIÇÃO DE SOLUÇÕES</a:t>
            </a:r>
            <a:endParaRPr lang="pt-PT" sz="3200" b="1" dirty="0"/>
          </a:p>
        </p:txBody>
      </p:sp>
      <p:sp>
        <p:nvSpPr>
          <p:cNvPr id="4" name="Marcador de Posição do Texto 4"/>
          <p:cNvSpPr txBox="1">
            <a:spLocks/>
          </p:cNvSpPr>
          <p:nvPr/>
        </p:nvSpPr>
        <p:spPr>
          <a:xfrm>
            <a:off x="251520" y="1628800"/>
            <a:ext cx="8712968" cy="4536504"/>
          </a:xfrm>
          <a:prstGeom prst="rect">
            <a:avLst/>
          </a:prstGeom>
        </p:spPr>
        <p:txBody>
          <a:bodyPr/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Char char=""/>
              <a:defRPr kumimoji="0"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Char char="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Char char="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PT" sz="2400" dirty="0" smtClean="0"/>
              <a:t>Diluir </a:t>
            </a:r>
            <a:r>
              <a:rPr lang="pt-PT" sz="2400" dirty="0"/>
              <a:t>uma solução de </a:t>
            </a:r>
            <a:r>
              <a:rPr lang="pt-PT" sz="2400" dirty="0" err="1" smtClean="0"/>
              <a:t>HC</a:t>
            </a:r>
            <a:r>
              <a:rPr lang="pt-PT" sz="2400" dirty="0" err="1" smtClean="0">
                <a:latin typeface="Rage Italic"/>
              </a:rPr>
              <a:t>l</a:t>
            </a:r>
            <a:r>
              <a:rPr lang="pt-PT" sz="2400" dirty="0" smtClean="0"/>
              <a:t> </a:t>
            </a:r>
            <a:r>
              <a:rPr lang="pt-PT" sz="2400" dirty="0"/>
              <a:t>1,0 </a:t>
            </a:r>
            <a:r>
              <a:rPr lang="pt-PT" sz="2400" dirty="0" smtClean="0"/>
              <a:t>mol/dm­</a:t>
            </a:r>
            <a:r>
              <a:rPr lang="pt-PT" sz="2400" baseline="30000" dirty="0" smtClean="0"/>
              <a:t>3</a:t>
            </a:r>
            <a:r>
              <a:rPr lang="pt-PT" sz="2400" dirty="0" smtClean="0"/>
              <a:t> </a:t>
            </a:r>
            <a:r>
              <a:rPr lang="pt-PT" sz="2400" dirty="0"/>
              <a:t>de um </a:t>
            </a:r>
            <a:r>
              <a:rPr lang="pt-PT" sz="2400" b="1" dirty="0"/>
              <a:t>factor </a:t>
            </a:r>
            <a:r>
              <a:rPr lang="pt-PT" sz="2400" b="1" dirty="0" smtClean="0"/>
              <a:t>10</a:t>
            </a:r>
            <a:br>
              <a:rPr lang="pt-PT" sz="2400" b="1" dirty="0" smtClean="0"/>
            </a:br>
            <a:r>
              <a:rPr lang="pt-PT" sz="2400" dirty="0" smtClean="0"/>
              <a:t>significa </a:t>
            </a:r>
            <a:r>
              <a:rPr lang="pt-PT" sz="2400" dirty="0"/>
              <a:t>que a </a:t>
            </a:r>
            <a:r>
              <a:rPr lang="pt-PT" sz="2400" b="1" dirty="0"/>
              <a:t>solução diluída </a:t>
            </a:r>
            <a:r>
              <a:rPr lang="pt-PT" sz="2400" dirty="0"/>
              <a:t>terá uma </a:t>
            </a:r>
            <a:r>
              <a:rPr lang="pt-PT" sz="2400" dirty="0" smtClean="0"/>
              <a:t>concentração</a:t>
            </a:r>
            <a:br>
              <a:rPr lang="pt-PT" sz="2400" dirty="0" smtClean="0"/>
            </a:br>
            <a:r>
              <a:rPr lang="pt-PT" sz="2400" b="1" dirty="0" smtClean="0"/>
              <a:t>10 </a:t>
            </a:r>
            <a:r>
              <a:rPr lang="pt-PT" sz="2400" b="1" dirty="0"/>
              <a:t>vezes menor </a:t>
            </a:r>
            <a:r>
              <a:rPr lang="pt-PT" sz="2400" dirty="0"/>
              <a:t>(0,1 </a:t>
            </a:r>
            <a:r>
              <a:rPr lang="pt-PT" sz="2400" dirty="0" smtClean="0"/>
              <a:t>mol/dm­</a:t>
            </a:r>
            <a:r>
              <a:rPr lang="pt-PT" sz="2400" baseline="30000" dirty="0" smtClean="0"/>
              <a:t>3</a:t>
            </a:r>
            <a:r>
              <a:rPr lang="pt-PT" sz="2400" dirty="0" smtClean="0"/>
              <a:t>).</a:t>
            </a:r>
          </a:p>
          <a:p>
            <a:endParaRPr lang="pt-PT" sz="2400" dirty="0"/>
          </a:p>
          <a:p>
            <a:pPr>
              <a:spcBef>
                <a:spcPts val="1200"/>
              </a:spcBef>
            </a:pPr>
            <a:r>
              <a:rPr lang="pt-PT" sz="2400" dirty="0" smtClean="0"/>
              <a:t>A </a:t>
            </a:r>
            <a:r>
              <a:rPr lang="pt-PT" sz="2400" b="1" dirty="0" smtClean="0"/>
              <a:t>quantidade de soluto </a:t>
            </a:r>
            <a:r>
              <a:rPr lang="pt-PT" sz="2400" dirty="0" smtClean="0"/>
              <a:t>que existe na </a:t>
            </a:r>
            <a:r>
              <a:rPr lang="pt-PT" sz="2400" dirty="0"/>
              <a:t>solução </a:t>
            </a:r>
            <a:r>
              <a:rPr lang="pt-PT" sz="2400" dirty="0" smtClean="0"/>
              <a:t>diluída é </a:t>
            </a:r>
            <a:r>
              <a:rPr lang="pt-PT" sz="2400" b="1" dirty="0" smtClean="0"/>
              <a:t>igual</a:t>
            </a:r>
            <a:r>
              <a:rPr lang="pt-PT" sz="2400" dirty="0" smtClean="0"/>
              <a:t> à </a:t>
            </a:r>
            <a:r>
              <a:rPr lang="pt-PT" sz="2400" dirty="0"/>
              <a:t>quantidade de soluto </a:t>
            </a:r>
            <a:r>
              <a:rPr lang="pt-PT" sz="2400" dirty="0" smtClean="0"/>
              <a:t>que existe na solução concentrada, pois apenas se </a:t>
            </a:r>
            <a:r>
              <a:rPr lang="pt-PT" sz="2400" b="1" dirty="0" smtClean="0"/>
              <a:t>adicionou água </a:t>
            </a:r>
            <a:r>
              <a:rPr lang="pt-PT" sz="2400" dirty="0" smtClean="0"/>
              <a:t>durante a diluição:</a:t>
            </a:r>
          </a:p>
          <a:p>
            <a:pPr lvl="1">
              <a:spcBef>
                <a:spcPts val="1200"/>
              </a:spcBef>
            </a:pPr>
            <a:r>
              <a:rPr lang="pt-PT" sz="2400" dirty="0" err="1" smtClean="0">
                <a:solidFill>
                  <a:schemeClr val="tx1"/>
                </a:solidFill>
              </a:rPr>
              <a:t>n</a:t>
            </a:r>
            <a:r>
              <a:rPr lang="pt-PT" sz="2400" baseline="-25000" dirty="0" err="1" smtClean="0">
                <a:solidFill>
                  <a:schemeClr val="tx1"/>
                </a:solidFill>
              </a:rPr>
              <a:t>i</a:t>
            </a:r>
            <a:r>
              <a:rPr lang="pt-PT" sz="2400" dirty="0" smtClean="0">
                <a:solidFill>
                  <a:schemeClr val="tx1"/>
                </a:solidFill>
              </a:rPr>
              <a:t> </a:t>
            </a:r>
            <a:r>
              <a:rPr lang="pt-PT" sz="2400" dirty="0">
                <a:solidFill>
                  <a:schemeClr val="tx1"/>
                </a:solidFill>
              </a:rPr>
              <a:t>= </a:t>
            </a:r>
            <a:r>
              <a:rPr lang="pt-PT" sz="2400" dirty="0" err="1" smtClean="0">
                <a:solidFill>
                  <a:schemeClr val="tx1"/>
                </a:solidFill>
              </a:rPr>
              <a:t>n</a:t>
            </a:r>
            <a:r>
              <a:rPr lang="pt-PT" sz="2400" baseline="-25000" dirty="0" err="1" smtClean="0">
                <a:solidFill>
                  <a:schemeClr val="tx1"/>
                </a:solidFill>
              </a:rPr>
              <a:t>f</a:t>
            </a:r>
            <a:r>
              <a:rPr lang="pt-PT" sz="2400" dirty="0" smtClean="0">
                <a:solidFill>
                  <a:schemeClr val="tx1"/>
                </a:solidFill>
              </a:rPr>
              <a:t>   </a:t>
            </a:r>
            <a:r>
              <a:rPr lang="pt-PT" sz="2400" dirty="0" smtClean="0">
                <a:solidFill>
                  <a:schemeClr val="tx1"/>
                </a:solidFill>
                <a:sym typeface="Symbol"/>
              </a:rPr>
              <a:t>   </a:t>
            </a:r>
            <a:r>
              <a:rPr lang="pt-PT" sz="2400" dirty="0" smtClean="0">
                <a:solidFill>
                  <a:schemeClr val="tx1"/>
                </a:solidFill>
              </a:rPr>
              <a:t>c</a:t>
            </a:r>
            <a:r>
              <a:rPr lang="pt-PT" sz="2400" baseline="-25000" dirty="0">
                <a:solidFill>
                  <a:schemeClr val="tx1"/>
                </a:solidFill>
              </a:rPr>
              <a:t>i</a:t>
            </a:r>
            <a:r>
              <a:rPr lang="pt-PT" sz="2400" dirty="0" smtClean="0">
                <a:solidFill>
                  <a:schemeClr val="tx1"/>
                </a:solidFill>
              </a:rPr>
              <a:t> </a:t>
            </a:r>
            <a:r>
              <a:rPr lang="pt-PT" sz="2400" dirty="0">
                <a:solidFill>
                  <a:schemeClr val="tx1"/>
                </a:solidFill>
              </a:rPr>
              <a:t>× </a:t>
            </a:r>
            <a:r>
              <a:rPr lang="pt-PT" sz="2400" dirty="0" smtClean="0">
                <a:solidFill>
                  <a:schemeClr val="tx1"/>
                </a:solidFill>
              </a:rPr>
              <a:t>V</a:t>
            </a:r>
            <a:r>
              <a:rPr lang="pt-PT" sz="2400" baseline="-25000" dirty="0">
                <a:solidFill>
                  <a:schemeClr val="tx1"/>
                </a:solidFill>
              </a:rPr>
              <a:t>i</a:t>
            </a:r>
            <a:r>
              <a:rPr lang="pt-PT" sz="2400" dirty="0" smtClean="0">
                <a:solidFill>
                  <a:schemeClr val="tx1"/>
                </a:solidFill>
              </a:rPr>
              <a:t> = </a:t>
            </a:r>
            <a:r>
              <a:rPr lang="pt-PT" sz="2400" dirty="0" err="1" smtClean="0">
                <a:solidFill>
                  <a:schemeClr val="tx1"/>
                </a:solidFill>
              </a:rPr>
              <a:t>c</a:t>
            </a:r>
            <a:r>
              <a:rPr lang="pt-PT" sz="2400" baseline="-25000" dirty="0" err="1" smtClean="0">
                <a:solidFill>
                  <a:schemeClr val="tx1"/>
                </a:solidFill>
              </a:rPr>
              <a:t>f</a:t>
            </a:r>
            <a:r>
              <a:rPr lang="pt-PT" sz="2400" dirty="0" smtClean="0">
                <a:solidFill>
                  <a:schemeClr val="tx1"/>
                </a:solidFill>
              </a:rPr>
              <a:t> </a:t>
            </a:r>
            <a:r>
              <a:rPr lang="pt-PT" sz="2400" dirty="0">
                <a:solidFill>
                  <a:schemeClr val="tx1"/>
                </a:solidFill>
              </a:rPr>
              <a:t>× </a:t>
            </a:r>
            <a:r>
              <a:rPr lang="pt-PT" sz="2400" dirty="0" err="1" smtClean="0">
                <a:solidFill>
                  <a:schemeClr val="tx1"/>
                </a:solidFill>
              </a:rPr>
              <a:t>V</a:t>
            </a:r>
            <a:r>
              <a:rPr lang="pt-PT" sz="2400" baseline="-25000" dirty="0" err="1" smtClean="0">
                <a:solidFill>
                  <a:schemeClr val="tx1"/>
                </a:solidFill>
              </a:rPr>
              <a:t>f</a:t>
            </a:r>
            <a:r>
              <a:rPr lang="pt-PT" sz="2400" dirty="0" smtClean="0">
                <a:solidFill>
                  <a:schemeClr val="tx1"/>
                </a:solidFill>
              </a:rPr>
              <a:t> </a:t>
            </a:r>
            <a:r>
              <a:rPr lang="pt-PT" sz="2400" dirty="0">
                <a:solidFill>
                  <a:schemeClr val="tx1"/>
                </a:solidFill>
              </a:rPr>
              <a:t> </a:t>
            </a:r>
            <a:r>
              <a:rPr lang="pt-PT" sz="2400" dirty="0" smtClean="0">
                <a:solidFill>
                  <a:schemeClr val="tx1"/>
                </a:solidFill>
              </a:rPr>
              <a:t> </a:t>
            </a:r>
            <a:r>
              <a:rPr lang="pt-PT" sz="2400" dirty="0" smtClean="0">
                <a:solidFill>
                  <a:schemeClr val="tx1"/>
                </a:solidFill>
                <a:sym typeface="Symbol"/>
              </a:rPr>
              <a:t> </a:t>
            </a:r>
            <a:r>
              <a:rPr lang="pt-PT" sz="2400" b="1" dirty="0">
                <a:solidFill>
                  <a:schemeClr val="tx1"/>
                </a:solidFill>
              </a:rPr>
              <a:t>c</a:t>
            </a:r>
            <a:r>
              <a:rPr lang="pt-PT" sz="2400" b="1" baseline="-25000" dirty="0">
                <a:solidFill>
                  <a:schemeClr val="tx1"/>
                </a:solidFill>
              </a:rPr>
              <a:t>i</a:t>
            </a:r>
            <a:r>
              <a:rPr lang="pt-PT" sz="2400" b="1" dirty="0">
                <a:solidFill>
                  <a:schemeClr val="tx1"/>
                </a:solidFill>
              </a:rPr>
              <a:t> </a:t>
            </a:r>
            <a:r>
              <a:rPr lang="pt-PT" sz="2400" b="1" dirty="0" smtClean="0">
                <a:solidFill>
                  <a:schemeClr val="tx1"/>
                </a:solidFill>
              </a:rPr>
              <a:t>/ </a:t>
            </a:r>
            <a:r>
              <a:rPr lang="pt-PT" sz="2400" b="1" dirty="0" err="1" smtClean="0">
                <a:solidFill>
                  <a:schemeClr val="tx1"/>
                </a:solidFill>
              </a:rPr>
              <a:t>c</a:t>
            </a:r>
            <a:r>
              <a:rPr lang="pt-PT" sz="2400" b="1" baseline="-25000" dirty="0" err="1" smtClean="0">
                <a:solidFill>
                  <a:schemeClr val="tx1"/>
                </a:solidFill>
              </a:rPr>
              <a:t>f</a:t>
            </a:r>
            <a:r>
              <a:rPr lang="pt-PT" sz="2400" b="1" dirty="0" smtClean="0">
                <a:solidFill>
                  <a:schemeClr val="tx1"/>
                </a:solidFill>
              </a:rPr>
              <a:t> = </a:t>
            </a:r>
            <a:r>
              <a:rPr lang="pt-PT" sz="2400" b="1" dirty="0" err="1" smtClean="0">
                <a:solidFill>
                  <a:schemeClr val="tx1"/>
                </a:solidFill>
              </a:rPr>
              <a:t>V</a:t>
            </a:r>
            <a:r>
              <a:rPr lang="pt-PT" sz="2400" b="1" baseline="-25000" dirty="0" err="1" smtClean="0">
                <a:solidFill>
                  <a:schemeClr val="tx1"/>
                </a:solidFill>
              </a:rPr>
              <a:t>f</a:t>
            </a:r>
            <a:r>
              <a:rPr lang="pt-PT" sz="2400" b="1" baseline="-25000" dirty="0" smtClean="0">
                <a:solidFill>
                  <a:schemeClr val="tx1"/>
                </a:solidFill>
              </a:rPr>
              <a:t> </a:t>
            </a:r>
            <a:r>
              <a:rPr lang="pt-PT" sz="2400" b="1" dirty="0" smtClean="0">
                <a:solidFill>
                  <a:schemeClr val="tx1"/>
                </a:solidFill>
              </a:rPr>
              <a:t>/ V</a:t>
            </a:r>
            <a:r>
              <a:rPr lang="pt-PT" sz="2400" b="1" baseline="-25000" dirty="0" smtClean="0">
                <a:solidFill>
                  <a:schemeClr val="tx1"/>
                </a:solidFill>
              </a:rPr>
              <a:t>i </a:t>
            </a:r>
            <a:r>
              <a:rPr lang="pt-PT" sz="2400" b="1" dirty="0" smtClean="0">
                <a:solidFill>
                  <a:schemeClr val="tx1"/>
                </a:solidFill>
              </a:rPr>
              <a:t> = f</a:t>
            </a:r>
            <a:endParaRPr lang="pt-PT" sz="2400" b="1" dirty="0"/>
          </a:p>
          <a:p>
            <a:pPr>
              <a:spcBef>
                <a:spcPts val="1200"/>
              </a:spcBef>
            </a:pPr>
            <a:endParaRPr lang="pt-PT" sz="2400" dirty="0" smtClean="0"/>
          </a:p>
          <a:p>
            <a:endParaRPr lang="pt-PT" sz="2400" dirty="0" smtClean="0"/>
          </a:p>
          <a:p>
            <a:pPr marL="0" indent="0">
              <a:buNone/>
            </a:pPr>
            <a:endParaRPr lang="pt-PT" sz="2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9989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pt-PT" b="1" dirty="0" smtClean="0"/>
              <a:t>EXERCÍCIOS</a:t>
            </a:r>
            <a:endParaRPr lang="pt-PT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004" y="1628800"/>
            <a:ext cx="8375988" cy="38884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86401922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pt-PT" sz="3600" b="1" dirty="0"/>
              <a:t>EXERCÍCIOS</a:t>
            </a:r>
            <a:endParaRPr lang="pt-PT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9705" y="1619280"/>
            <a:ext cx="6818679" cy="45319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086562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pt-PT" sz="3200" b="1" cap="all" dirty="0"/>
              <a:t>CONTEÚDOS</a:t>
            </a:r>
          </a:p>
        </p:txBody>
      </p:sp>
      <p:sp>
        <p:nvSpPr>
          <p:cNvPr id="6" name="Marcador de Posição do Texto 4"/>
          <p:cNvSpPr txBox="1">
            <a:spLocks/>
          </p:cNvSpPr>
          <p:nvPr/>
        </p:nvSpPr>
        <p:spPr>
          <a:xfrm>
            <a:off x="251520" y="1628800"/>
            <a:ext cx="8712968" cy="4536504"/>
          </a:xfrm>
          <a:prstGeom prst="rect">
            <a:avLst/>
          </a:prstGeom>
        </p:spPr>
        <p:txBody>
          <a:bodyPr/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Char char=""/>
              <a:defRPr kumimoji="0"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Char char="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Char char="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pt-PT" sz="2400" dirty="0" smtClean="0">
                <a:latin typeface="+mj-lt"/>
              </a:rPr>
              <a:t>Mole</a:t>
            </a:r>
          </a:p>
          <a:p>
            <a:pPr>
              <a:spcBef>
                <a:spcPts val="0"/>
              </a:spcBef>
            </a:pPr>
            <a:r>
              <a:rPr lang="pt-PT" sz="2400" dirty="0" smtClean="0">
                <a:latin typeface="+mj-lt"/>
              </a:rPr>
              <a:t>Massa Molar</a:t>
            </a:r>
          </a:p>
          <a:p>
            <a:pPr>
              <a:spcBef>
                <a:spcPts val="0"/>
              </a:spcBef>
            </a:pPr>
            <a:r>
              <a:rPr lang="pt-PT" sz="2400" dirty="0">
                <a:latin typeface="+mj-lt"/>
              </a:rPr>
              <a:t>Características </a:t>
            </a:r>
            <a:r>
              <a:rPr lang="pt-PT" sz="2400" dirty="0" smtClean="0">
                <a:latin typeface="+mj-lt"/>
              </a:rPr>
              <a:t>de um Gás</a:t>
            </a:r>
          </a:p>
          <a:p>
            <a:pPr>
              <a:spcBef>
                <a:spcPts val="0"/>
              </a:spcBef>
            </a:pPr>
            <a:r>
              <a:rPr lang="pt-PT" sz="2400" dirty="0" smtClean="0"/>
              <a:t>Relação entre a Pressão, o Número de Moléculas,</a:t>
            </a:r>
            <a:br>
              <a:rPr lang="pt-PT" sz="2400" dirty="0" smtClean="0"/>
            </a:br>
            <a:r>
              <a:rPr lang="pt-PT" sz="2400" dirty="0" smtClean="0"/>
              <a:t>o Volume e a Temperatura</a:t>
            </a:r>
            <a:endParaRPr lang="pt-PT" sz="2400" dirty="0" smtClean="0">
              <a:latin typeface="+mj-lt"/>
            </a:endParaRPr>
          </a:p>
          <a:p>
            <a:pPr>
              <a:spcBef>
                <a:spcPts val="0"/>
              </a:spcBef>
            </a:pPr>
            <a:r>
              <a:rPr lang="pt-PT" sz="2400" dirty="0" smtClean="0">
                <a:latin typeface="+mj-lt"/>
              </a:rPr>
              <a:t>Volume </a:t>
            </a:r>
            <a:r>
              <a:rPr lang="pt-PT" sz="2400" dirty="0">
                <a:latin typeface="+mj-lt"/>
              </a:rPr>
              <a:t>M</a:t>
            </a:r>
            <a:r>
              <a:rPr lang="pt-PT" sz="2400" dirty="0" smtClean="0">
                <a:latin typeface="+mj-lt"/>
              </a:rPr>
              <a:t>olar</a:t>
            </a:r>
          </a:p>
          <a:p>
            <a:pPr>
              <a:spcBef>
                <a:spcPts val="0"/>
              </a:spcBef>
            </a:pPr>
            <a:r>
              <a:rPr lang="pt-PT" sz="2400" dirty="0">
                <a:latin typeface="+mj-lt"/>
              </a:rPr>
              <a:t>Densidade de um </a:t>
            </a:r>
            <a:r>
              <a:rPr lang="pt-PT" sz="2400" dirty="0" smtClean="0">
                <a:latin typeface="+mj-lt"/>
              </a:rPr>
              <a:t>Gás</a:t>
            </a:r>
          </a:p>
          <a:p>
            <a:pPr>
              <a:spcBef>
                <a:spcPts val="0"/>
              </a:spcBef>
            </a:pPr>
            <a:r>
              <a:rPr lang="pt-PT" sz="2400" dirty="0" smtClean="0">
                <a:latin typeface="+mj-lt"/>
              </a:rPr>
              <a:t>Dispersões</a:t>
            </a:r>
          </a:p>
          <a:p>
            <a:pPr>
              <a:spcBef>
                <a:spcPts val="0"/>
              </a:spcBef>
            </a:pPr>
            <a:r>
              <a:rPr lang="pt-PT" sz="2400" dirty="0" smtClean="0">
                <a:latin typeface="+mj-lt"/>
              </a:rPr>
              <a:t>Concentração de uma Solução</a:t>
            </a:r>
          </a:p>
          <a:p>
            <a:pPr>
              <a:spcBef>
                <a:spcPts val="0"/>
              </a:spcBef>
            </a:pPr>
            <a:r>
              <a:rPr lang="pt-PT" sz="2400" dirty="0" smtClean="0">
                <a:latin typeface="+mj-lt"/>
              </a:rPr>
              <a:t>Diluição de Soluções</a:t>
            </a:r>
          </a:p>
          <a:p>
            <a:pPr>
              <a:spcBef>
                <a:spcPts val="0"/>
              </a:spcBef>
            </a:pPr>
            <a:r>
              <a:rPr lang="pt-PT" sz="2400" dirty="0" smtClean="0">
                <a:latin typeface="+mj-lt"/>
              </a:rPr>
              <a:t>Exercícios</a:t>
            </a:r>
          </a:p>
          <a:p>
            <a:endParaRPr lang="pt-PT" sz="2400" b="1" dirty="0"/>
          </a:p>
          <a:p>
            <a:endParaRPr lang="pt-PT" sz="2400" dirty="0">
              <a:latin typeface="+mj-lt"/>
              <a:ea typeface="Verdana" pitchFamily="34" charset="0"/>
              <a:cs typeface="Verdana" pitchFamily="34" charset="0"/>
            </a:endParaRPr>
          </a:p>
          <a:p>
            <a:endParaRPr lang="pt-PT" sz="2400" baseline="30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1954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pt-PT" sz="3600" b="1" dirty="0"/>
              <a:t>EXERCÍCIOS</a:t>
            </a:r>
            <a:endParaRPr lang="pt-PT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073" y="1700808"/>
            <a:ext cx="8382399" cy="3240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93634868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pt-PT" sz="3600" b="1" dirty="0"/>
              <a:t>EXERCÍCIOS</a:t>
            </a:r>
            <a:endParaRPr lang="pt-PT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492" y="1604963"/>
            <a:ext cx="8209972" cy="42723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5882272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pt-PT" sz="3600" b="1" dirty="0"/>
              <a:t>EXERCÍCIOS</a:t>
            </a:r>
            <a:endParaRPr lang="pt-PT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993"/>
          <a:stretch/>
        </p:blipFill>
        <p:spPr bwMode="auto">
          <a:xfrm>
            <a:off x="491073" y="1772817"/>
            <a:ext cx="8257391" cy="30735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18101935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pt-PT" sz="3600" b="1" dirty="0"/>
              <a:t>EXERCÍCIOS</a:t>
            </a:r>
            <a:endParaRPr lang="pt-PT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36834" y="1743074"/>
            <a:ext cx="8311630" cy="38461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0167874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pt-PT" sz="3600" b="1" dirty="0"/>
              <a:t>EXERCÍCIOS</a:t>
            </a:r>
            <a:endParaRPr lang="pt-PT" dirty="0"/>
          </a:p>
        </p:txBody>
      </p:sp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180" y="1606104"/>
            <a:ext cx="7468244" cy="46312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20936222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pt-PT" sz="3600" b="1" dirty="0"/>
              <a:t>EXERCÍCIOS</a:t>
            </a:r>
            <a:endParaRPr lang="pt-PT" dirty="0"/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144" y="1566864"/>
            <a:ext cx="6528232" cy="47181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2182276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pt-PT" sz="3600" b="1" dirty="0"/>
              <a:t>EXERCÍCIOS</a:t>
            </a:r>
            <a:endParaRPr lang="pt-PT" dirty="0"/>
          </a:p>
        </p:txBody>
      </p:sp>
      <p:pic>
        <p:nvPicPr>
          <p:cNvPr id="5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648" y="1700808"/>
            <a:ext cx="8424936" cy="15839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18582223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endParaRPr lang="pt-PT" dirty="0"/>
          </a:p>
        </p:txBody>
      </p:sp>
      <p:pic>
        <p:nvPicPr>
          <p:cNvPr id="4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0086" y="1627039"/>
            <a:ext cx="7338337" cy="43949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45737018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endParaRPr lang="pt-PT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603" y="1628800"/>
            <a:ext cx="8070853" cy="44644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28418123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01752" y="365792"/>
            <a:ext cx="8534400" cy="758952"/>
          </a:xfrm>
        </p:spPr>
        <p:txBody>
          <a:bodyPr>
            <a:normAutofit/>
          </a:bodyPr>
          <a:lstStyle/>
          <a:p>
            <a:pPr algn="l"/>
            <a:r>
              <a:rPr lang="pt-PT" sz="3200" b="1" cap="all" dirty="0" smtClean="0"/>
              <a:t>BIBLIOGRAFIA</a:t>
            </a:r>
            <a:endParaRPr lang="pt-PT" sz="3200" b="1" dirty="0"/>
          </a:p>
        </p:txBody>
      </p:sp>
      <p:sp>
        <p:nvSpPr>
          <p:cNvPr id="4" name="Marcador de Posição do Texto 4"/>
          <p:cNvSpPr txBox="1">
            <a:spLocks/>
          </p:cNvSpPr>
          <p:nvPr/>
        </p:nvSpPr>
        <p:spPr>
          <a:xfrm>
            <a:off x="251520" y="1628800"/>
            <a:ext cx="8712968" cy="4536504"/>
          </a:xfrm>
          <a:prstGeom prst="rect">
            <a:avLst/>
          </a:prstGeom>
        </p:spPr>
        <p:txBody>
          <a:bodyPr/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Char char=""/>
              <a:defRPr kumimoji="0"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Char char="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Char char="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PT" sz="2400" dirty="0"/>
              <a:t>Dantas, M., &amp; Ramalho, M. (2008). </a:t>
            </a:r>
            <a:r>
              <a:rPr lang="pt-PT" sz="2400" i="1" dirty="0"/>
              <a:t>Jogo de Partículas A - Física e Química A - Química -­ Bloco 1 ­- 10º/11º Ano</a:t>
            </a:r>
            <a:r>
              <a:rPr lang="pt-PT" sz="2400" dirty="0"/>
              <a:t>.</a:t>
            </a:r>
            <a:br>
              <a:rPr lang="pt-PT" sz="2400" dirty="0"/>
            </a:br>
            <a:r>
              <a:rPr lang="pt-PT" sz="2400" dirty="0"/>
              <a:t>Lisboa: Texto Editores.</a:t>
            </a:r>
          </a:p>
          <a:p>
            <a:pPr marL="0" indent="0">
              <a:buNone/>
            </a:pPr>
            <a:endParaRPr lang="pt-PT" sz="2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7060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pt-PT" b="1" dirty="0" smtClean="0"/>
              <a:t>MOLE</a:t>
            </a:r>
            <a:endParaRPr lang="pt-PT" b="1" dirty="0"/>
          </a:p>
        </p:txBody>
      </p:sp>
      <p:sp>
        <p:nvSpPr>
          <p:cNvPr id="6" name="Marcador de Posição do Texto 4"/>
          <p:cNvSpPr txBox="1">
            <a:spLocks/>
          </p:cNvSpPr>
          <p:nvPr/>
        </p:nvSpPr>
        <p:spPr>
          <a:xfrm>
            <a:off x="251520" y="1628800"/>
            <a:ext cx="8712968" cy="4536504"/>
          </a:xfrm>
          <a:prstGeom prst="rect">
            <a:avLst/>
          </a:prstGeom>
        </p:spPr>
        <p:txBody>
          <a:bodyPr/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Char char=""/>
              <a:defRPr kumimoji="0"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Char char="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Char char="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PT" sz="2400" b="1" dirty="0" smtClean="0">
                <a:latin typeface="+mj-lt"/>
                <a:ea typeface="Verdana" pitchFamily="34" charset="0"/>
                <a:cs typeface="Verdana" pitchFamily="34" charset="0"/>
              </a:rPr>
              <a:t>Quantidade química </a:t>
            </a:r>
            <a:r>
              <a:rPr lang="pt-PT" sz="2400" dirty="0" smtClean="0">
                <a:latin typeface="+mj-lt"/>
                <a:ea typeface="Verdana" pitchFamily="34" charset="0"/>
                <a:cs typeface="Verdana" pitchFamily="34" charset="0"/>
              </a:rPr>
              <a:t>ou</a:t>
            </a:r>
            <a:r>
              <a:rPr lang="pt-PT" sz="2400" b="1" dirty="0" smtClean="0">
                <a:latin typeface="+mj-lt"/>
                <a:ea typeface="Verdana" pitchFamily="34" charset="0"/>
                <a:cs typeface="Verdana" pitchFamily="34" charset="0"/>
              </a:rPr>
              <a:t> quantidade de substância </a:t>
            </a:r>
            <a:r>
              <a:rPr lang="pt-PT" sz="2400" dirty="0" smtClean="0">
                <a:latin typeface="+mj-lt"/>
                <a:ea typeface="Verdana" pitchFamily="34" charset="0"/>
                <a:cs typeface="Verdana" pitchFamily="34" charset="0"/>
              </a:rPr>
              <a:t>(n) –</a:t>
            </a:r>
            <a:br>
              <a:rPr lang="pt-PT" sz="2400" dirty="0" smtClean="0">
                <a:latin typeface="+mj-lt"/>
                <a:ea typeface="Verdana" pitchFamily="34" charset="0"/>
                <a:cs typeface="Verdana" pitchFamily="34" charset="0"/>
              </a:rPr>
            </a:br>
            <a:r>
              <a:rPr lang="pt-PT" sz="2400" b="1" dirty="0" smtClean="0">
                <a:latin typeface="+mj-lt"/>
                <a:ea typeface="Verdana" pitchFamily="34" charset="0"/>
                <a:cs typeface="Verdana" pitchFamily="34" charset="0"/>
              </a:rPr>
              <a:t>Número de partículas </a:t>
            </a:r>
            <a:r>
              <a:rPr lang="pt-PT" sz="2400" dirty="0" smtClean="0">
                <a:latin typeface="+mj-lt"/>
                <a:ea typeface="Verdana" pitchFamily="34" charset="0"/>
                <a:cs typeface="Verdana" pitchFamily="34" charset="0"/>
              </a:rPr>
              <a:t>(</a:t>
            </a:r>
            <a:r>
              <a:rPr lang="pt-PT" sz="2400" dirty="0" err="1" smtClean="0">
                <a:latin typeface="+mj-lt"/>
                <a:ea typeface="Verdana" pitchFamily="34" charset="0"/>
                <a:cs typeface="Verdana" pitchFamily="34" charset="0"/>
              </a:rPr>
              <a:t>ex</a:t>
            </a:r>
            <a:r>
              <a:rPr lang="pt-PT" sz="2400" dirty="0" smtClean="0">
                <a:latin typeface="+mj-lt"/>
                <a:ea typeface="Verdana" pitchFamily="34" charset="0"/>
                <a:cs typeface="Verdana" pitchFamily="34" charset="0"/>
              </a:rPr>
              <a:t>: átomos, moléculas e iões).</a:t>
            </a:r>
          </a:p>
          <a:p>
            <a:pPr>
              <a:spcBef>
                <a:spcPts val="0"/>
              </a:spcBef>
            </a:pPr>
            <a:endParaRPr lang="pt-PT" sz="2400" dirty="0" smtClean="0">
              <a:latin typeface="+mj-lt"/>
              <a:ea typeface="Verdana" pitchFamily="34" charset="0"/>
              <a:cs typeface="Verdana" pitchFamily="34" charset="0"/>
            </a:endParaRPr>
          </a:p>
          <a:p>
            <a:r>
              <a:rPr lang="pt-PT" sz="2400" b="1" dirty="0" smtClean="0">
                <a:latin typeface="+mj-lt"/>
                <a:ea typeface="Verdana" pitchFamily="34" charset="0"/>
                <a:cs typeface="Verdana" pitchFamily="34" charset="0"/>
              </a:rPr>
              <a:t>Mole</a:t>
            </a:r>
            <a:r>
              <a:rPr lang="pt-PT" sz="2400" dirty="0" smtClean="0">
                <a:latin typeface="+mj-lt"/>
                <a:ea typeface="Verdana" pitchFamily="34" charset="0"/>
                <a:cs typeface="Verdana" pitchFamily="34" charset="0"/>
              </a:rPr>
              <a:t> (mol) – </a:t>
            </a:r>
            <a:r>
              <a:rPr lang="pt-PT" sz="2400" b="1" dirty="0" smtClean="0">
                <a:latin typeface="+mj-lt"/>
                <a:ea typeface="Verdana" pitchFamily="34" charset="0"/>
                <a:cs typeface="Calibri" pitchFamily="34" charset="0"/>
              </a:rPr>
              <a:t>Unidade</a:t>
            </a:r>
            <a:r>
              <a:rPr lang="pt-PT" sz="2400" b="1" dirty="0" smtClean="0">
                <a:latin typeface="+mj-lt"/>
                <a:ea typeface="Verdana" pitchFamily="34" charset="0"/>
                <a:cs typeface="Verdana" pitchFamily="34" charset="0"/>
              </a:rPr>
              <a:t> de medida</a:t>
            </a:r>
            <a:r>
              <a:rPr lang="pt-PT" sz="2400" dirty="0" smtClean="0">
                <a:latin typeface="+mj-lt"/>
                <a:ea typeface="Verdana" pitchFamily="34" charset="0"/>
                <a:cs typeface="Verdana" pitchFamily="34" charset="0"/>
              </a:rPr>
              <a:t> da quantidade química:</a:t>
            </a:r>
          </a:p>
          <a:p>
            <a:pPr lvl="1">
              <a:spcBef>
                <a:spcPts val="1200"/>
              </a:spcBef>
            </a:pPr>
            <a:r>
              <a:rPr lang="pt-PT" sz="2400" b="1" dirty="0" smtClean="0">
                <a:solidFill>
                  <a:schemeClr val="tx1"/>
                </a:solidFill>
                <a:latin typeface="+mj-lt"/>
                <a:ea typeface="Verdana" pitchFamily="34" charset="0"/>
                <a:cs typeface="Verdana" pitchFamily="34" charset="0"/>
              </a:rPr>
              <a:t>1 mol </a:t>
            </a:r>
            <a:r>
              <a:rPr lang="pt-PT" sz="2400" dirty="0" smtClean="0">
                <a:solidFill>
                  <a:schemeClr val="tx1"/>
                </a:solidFill>
                <a:latin typeface="+mj-lt"/>
                <a:ea typeface="Verdana" pitchFamily="34" charset="0"/>
                <a:cs typeface="Verdana" pitchFamily="34" charset="0"/>
              </a:rPr>
              <a:t>= </a:t>
            </a:r>
            <a:r>
              <a:rPr lang="pt-PT" sz="2400" b="1" dirty="0" smtClean="0">
                <a:solidFill>
                  <a:schemeClr val="tx1"/>
                </a:solidFill>
                <a:latin typeface="+mj-lt"/>
                <a:ea typeface="Verdana" pitchFamily="34" charset="0"/>
                <a:cs typeface="Verdana" pitchFamily="34" charset="0"/>
              </a:rPr>
              <a:t>6,022 x 10</a:t>
            </a:r>
            <a:r>
              <a:rPr lang="pt-PT" sz="2400" b="1" baseline="30000" dirty="0" smtClean="0">
                <a:solidFill>
                  <a:schemeClr val="tx1"/>
                </a:solidFill>
                <a:latin typeface="+mj-lt"/>
                <a:ea typeface="Verdana" pitchFamily="34" charset="0"/>
                <a:cs typeface="Verdana" pitchFamily="34" charset="0"/>
              </a:rPr>
              <a:t>23</a:t>
            </a:r>
            <a:r>
              <a:rPr lang="pt-PT" sz="2400" b="1" dirty="0" smtClean="0">
                <a:solidFill>
                  <a:schemeClr val="tx1"/>
                </a:solidFill>
                <a:latin typeface="+mj-lt"/>
                <a:ea typeface="Verdana" pitchFamily="34" charset="0"/>
                <a:cs typeface="Verdana" pitchFamily="34" charset="0"/>
              </a:rPr>
              <a:t> </a:t>
            </a:r>
            <a:r>
              <a:rPr lang="pt-PT" sz="2400" b="1" dirty="0" smtClean="0">
                <a:solidFill>
                  <a:schemeClr val="tx1"/>
                </a:solidFill>
                <a:latin typeface="Rage Italic"/>
                <a:ea typeface="Verdana" pitchFamily="34" charset="0"/>
                <a:cs typeface="Verdana" pitchFamily="34" charset="0"/>
              </a:rPr>
              <a:t>≈ </a:t>
            </a:r>
            <a:r>
              <a:rPr lang="pt-PT" sz="2400" b="1" dirty="0" smtClean="0">
                <a:solidFill>
                  <a:schemeClr val="tx1"/>
                </a:solidFill>
                <a:ea typeface="Verdana" pitchFamily="34" charset="0"/>
                <a:cs typeface="Verdana" pitchFamily="34" charset="0"/>
              </a:rPr>
              <a:t>6 </a:t>
            </a:r>
            <a:r>
              <a:rPr lang="pt-PT" sz="2400" b="1" dirty="0">
                <a:solidFill>
                  <a:schemeClr val="tx1"/>
                </a:solidFill>
                <a:ea typeface="Verdana" pitchFamily="34" charset="0"/>
                <a:cs typeface="Verdana" pitchFamily="34" charset="0"/>
              </a:rPr>
              <a:t>x 10</a:t>
            </a:r>
            <a:r>
              <a:rPr lang="pt-PT" sz="2400" b="1" baseline="30000" dirty="0">
                <a:solidFill>
                  <a:schemeClr val="tx1"/>
                </a:solidFill>
                <a:ea typeface="Verdana" pitchFamily="34" charset="0"/>
                <a:cs typeface="Verdana" pitchFamily="34" charset="0"/>
              </a:rPr>
              <a:t>23</a:t>
            </a:r>
            <a:r>
              <a:rPr lang="pt-PT" sz="2400" b="1" dirty="0">
                <a:solidFill>
                  <a:schemeClr val="tx1"/>
                </a:solidFill>
                <a:ea typeface="Verdana" pitchFamily="34" charset="0"/>
                <a:cs typeface="Verdana" pitchFamily="34" charset="0"/>
              </a:rPr>
              <a:t> </a:t>
            </a:r>
            <a:r>
              <a:rPr lang="pt-PT" sz="2400" dirty="0" smtClean="0">
                <a:solidFill>
                  <a:schemeClr val="tx1"/>
                </a:solidFill>
                <a:latin typeface="+mj-lt"/>
                <a:ea typeface="Verdana" pitchFamily="34" charset="0"/>
                <a:cs typeface="Verdana" pitchFamily="34" charset="0"/>
              </a:rPr>
              <a:t>partículas =</a:t>
            </a:r>
            <a:br>
              <a:rPr lang="pt-PT" sz="2400" dirty="0" smtClean="0">
                <a:solidFill>
                  <a:schemeClr val="tx1"/>
                </a:solidFill>
                <a:latin typeface="+mj-lt"/>
                <a:ea typeface="Verdana" pitchFamily="34" charset="0"/>
                <a:cs typeface="Verdana" pitchFamily="34" charset="0"/>
              </a:rPr>
            </a:br>
            <a:r>
              <a:rPr lang="pt-PT" sz="2400" b="1" dirty="0" smtClean="0">
                <a:solidFill>
                  <a:schemeClr val="tx1"/>
                </a:solidFill>
                <a:latin typeface="+mj-lt"/>
                <a:ea typeface="Verdana" pitchFamily="34" charset="0"/>
                <a:cs typeface="Verdana" pitchFamily="34" charset="0"/>
              </a:rPr>
              <a:t>número de </a:t>
            </a:r>
            <a:r>
              <a:rPr lang="pt-PT" sz="2400" b="1" dirty="0" err="1" smtClean="0">
                <a:solidFill>
                  <a:schemeClr val="tx1"/>
                </a:solidFill>
                <a:latin typeface="+mj-lt"/>
                <a:ea typeface="Verdana" pitchFamily="34" charset="0"/>
                <a:cs typeface="Verdana" pitchFamily="34" charset="0"/>
              </a:rPr>
              <a:t>Avogadro</a:t>
            </a:r>
            <a:r>
              <a:rPr lang="pt-PT" sz="2400" b="1" dirty="0" smtClean="0">
                <a:solidFill>
                  <a:schemeClr val="tx1"/>
                </a:solidFill>
                <a:latin typeface="+mj-lt"/>
                <a:ea typeface="Verdana" pitchFamily="34" charset="0"/>
                <a:cs typeface="Verdana" pitchFamily="34" charset="0"/>
              </a:rPr>
              <a:t> </a:t>
            </a:r>
            <a:r>
              <a:rPr lang="pt-PT" sz="2400" dirty="0" smtClean="0">
                <a:solidFill>
                  <a:schemeClr val="tx1"/>
                </a:solidFill>
                <a:latin typeface="+mj-lt"/>
                <a:ea typeface="Verdana" pitchFamily="34" charset="0"/>
                <a:cs typeface="Verdana" pitchFamily="34" charset="0"/>
              </a:rPr>
              <a:t>ou constante de </a:t>
            </a:r>
            <a:r>
              <a:rPr lang="pt-PT" sz="2400" dirty="0" err="1" smtClean="0">
                <a:solidFill>
                  <a:schemeClr val="tx1"/>
                </a:solidFill>
                <a:latin typeface="+mj-lt"/>
                <a:ea typeface="Verdana" pitchFamily="34" charset="0"/>
                <a:cs typeface="Verdana" pitchFamily="34" charset="0"/>
              </a:rPr>
              <a:t>Avogadro</a:t>
            </a:r>
            <a:r>
              <a:rPr lang="pt-PT" sz="2400" dirty="0" smtClean="0">
                <a:solidFill>
                  <a:schemeClr val="tx1"/>
                </a:solidFill>
                <a:latin typeface="+mj-lt"/>
                <a:ea typeface="Verdana" pitchFamily="34" charset="0"/>
                <a:cs typeface="Verdana" pitchFamily="34" charset="0"/>
              </a:rPr>
              <a:t> (N</a:t>
            </a:r>
            <a:r>
              <a:rPr lang="pt-PT" sz="2400" baseline="-25000" dirty="0" smtClean="0">
                <a:solidFill>
                  <a:schemeClr val="tx1"/>
                </a:solidFill>
                <a:latin typeface="+mj-lt"/>
                <a:ea typeface="Verdana" pitchFamily="34" charset="0"/>
                <a:cs typeface="Verdana" pitchFamily="34" charset="0"/>
              </a:rPr>
              <a:t>A</a:t>
            </a:r>
            <a:r>
              <a:rPr lang="pt-PT" sz="2400" dirty="0" smtClean="0">
                <a:solidFill>
                  <a:schemeClr val="tx1"/>
                </a:solidFill>
                <a:latin typeface="+mj-lt"/>
                <a:ea typeface="Verdana" pitchFamily="34" charset="0"/>
                <a:cs typeface="Verdana" pitchFamily="34" charset="0"/>
              </a:rPr>
              <a:t>);</a:t>
            </a:r>
          </a:p>
          <a:p>
            <a:pPr lvl="1">
              <a:spcBef>
                <a:spcPts val="1200"/>
              </a:spcBef>
            </a:pPr>
            <a:r>
              <a:rPr lang="pt-PT" sz="2400" b="1" dirty="0">
                <a:solidFill>
                  <a:schemeClr val="tx1"/>
                </a:solidFill>
                <a:latin typeface="+mj-lt"/>
                <a:ea typeface="Verdana" pitchFamily="34" charset="0"/>
                <a:cs typeface="Verdana" pitchFamily="34" charset="0"/>
              </a:rPr>
              <a:t>Número de partículas = </a:t>
            </a:r>
            <a:r>
              <a:rPr lang="pt-PT" sz="2400" b="1" dirty="0" smtClean="0">
                <a:solidFill>
                  <a:schemeClr val="tx1"/>
                </a:solidFill>
                <a:latin typeface="+mj-lt"/>
                <a:ea typeface="Verdana" pitchFamily="34" charset="0"/>
                <a:cs typeface="Verdana" pitchFamily="34" charset="0"/>
              </a:rPr>
              <a:t>mol </a:t>
            </a:r>
            <a:r>
              <a:rPr lang="pt-PT" sz="2400" b="1" dirty="0">
                <a:solidFill>
                  <a:schemeClr val="tx1"/>
                </a:solidFill>
                <a:latin typeface="+mj-lt"/>
                <a:ea typeface="Verdana" pitchFamily="34" charset="0"/>
                <a:cs typeface="Verdana" pitchFamily="34" charset="0"/>
              </a:rPr>
              <a:t>x </a:t>
            </a:r>
            <a:r>
              <a:rPr lang="pt-PT" sz="2400" b="1" dirty="0">
                <a:solidFill>
                  <a:schemeClr val="tx1"/>
                </a:solidFill>
                <a:ea typeface="Verdana" pitchFamily="34" charset="0"/>
                <a:cs typeface="Verdana" pitchFamily="34" charset="0"/>
              </a:rPr>
              <a:t>6 x 10</a:t>
            </a:r>
            <a:r>
              <a:rPr lang="pt-PT" sz="2400" b="1" baseline="30000" dirty="0">
                <a:solidFill>
                  <a:schemeClr val="tx1"/>
                </a:solidFill>
                <a:ea typeface="Verdana" pitchFamily="34" charset="0"/>
                <a:cs typeface="Verdana" pitchFamily="34" charset="0"/>
              </a:rPr>
              <a:t>23</a:t>
            </a:r>
            <a:r>
              <a:rPr lang="pt-PT" sz="2400" b="1" dirty="0">
                <a:solidFill>
                  <a:schemeClr val="tx1"/>
                </a:solidFill>
                <a:ea typeface="Verdana" pitchFamily="34" charset="0"/>
                <a:cs typeface="Verdana" pitchFamily="34" charset="0"/>
              </a:rPr>
              <a:t> </a:t>
            </a:r>
            <a:endParaRPr lang="pt-PT" sz="2400" b="1" dirty="0">
              <a:solidFill>
                <a:schemeClr val="tx1"/>
              </a:solidFill>
              <a:latin typeface="+mj-lt"/>
              <a:ea typeface="Verdana" pitchFamily="34" charset="0"/>
              <a:cs typeface="Verdana" pitchFamily="34" charset="0"/>
            </a:endParaRPr>
          </a:p>
          <a:p>
            <a:pPr marL="0" indent="0">
              <a:buNone/>
            </a:pPr>
            <a:endParaRPr lang="pt-PT" sz="2400" b="1" dirty="0"/>
          </a:p>
          <a:p>
            <a:endParaRPr lang="pt-PT" sz="2400" dirty="0">
              <a:latin typeface="+mj-lt"/>
              <a:ea typeface="Verdana" pitchFamily="34" charset="0"/>
              <a:cs typeface="Verdana" pitchFamily="34" charset="0"/>
            </a:endParaRPr>
          </a:p>
          <a:p>
            <a:endParaRPr lang="pt-PT" sz="2400" baseline="30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0874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pt-PT" b="1" dirty="0" smtClean="0"/>
              <a:t>MOLE</a:t>
            </a:r>
            <a:endParaRPr lang="pt-PT" b="1" dirty="0"/>
          </a:p>
        </p:txBody>
      </p:sp>
      <p:sp>
        <p:nvSpPr>
          <p:cNvPr id="6" name="Marcador de Posição do Texto 4"/>
          <p:cNvSpPr txBox="1">
            <a:spLocks/>
          </p:cNvSpPr>
          <p:nvPr/>
        </p:nvSpPr>
        <p:spPr>
          <a:xfrm>
            <a:off x="251520" y="1628800"/>
            <a:ext cx="8712968" cy="4536504"/>
          </a:xfrm>
          <a:prstGeom prst="rect">
            <a:avLst/>
          </a:prstGeom>
        </p:spPr>
        <p:txBody>
          <a:bodyPr/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Char char=""/>
              <a:defRPr kumimoji="0"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Char char="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Char char="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pt-PT" sz="2400" b="1" dirty="0" smtClean="0">
                <a:latin typeface="+mj-lt"/>
              </a:rPr>
              <a:t>1 mol </a:t>
            </a:r>
            <a:r>
              <a:rPr lang="pt-PT" sz="2400" dirty="0" smtClean="0">
                <a:latin typeface="+mj-lt"/>
              </a:rPr>
              <a:t>H</a:t>
            </a:r>
            <a:r>
              <a:rPr lang="pt-PT" sz="2400" baseline="-25000" dirty="0" smtClean="0">
                <a:latin typeface="+mj-lt"/>
              </a:rPr>
              <a:t>2</a:t>
            </a:r>
            <a:r>
              <a:rPr lang="pt-PT" sz="2400" dirty="0" smtClean="0">
                <a:latin typeface="+mj-lt"/>
              </a:rPr>
              <a:t>O </a:t>
            </a:r>
            <a:r>
              <a:rPr lang="pt-PT" sz="2400" dirty="0" smtClean="0">
                <a:latin typeface="+mj-lt"/>
                <a:sym typeface="Symbol"/>
              </a:rPr>
              <a:t> </a:t>
            </a:r>
            <a:r>
              <a:rPr lang="pt-PT" sz="2400" b="1" dirty="0" smtClean="0">
                <a:latin typeface="+mj-lt"/>
                <a:sym typeface="Symbol"/>
              </a:rPr>
              <a:t>2 mol </a:t>
            </a:r>
            <a:r>
              <a:rPr lang="pt-PT" sz="2400" dirty="0" smtClean="0">
                <a:latin typeface="+mj-lt"/>
                <a:sym typeface="Symbol"/>
              </a:rPr>
              <a:t>H + </a:t>
            </a:r>
            <a:r>
              <a:rPr lang="pt-PT" sz="2400" b="1" dirty="0" smtClean="0">
                <a:latin typeface="+mj-lt"/>
                <a:sym typeface="Symbol"/>
              </a:rPr>
              <a:t>1 mol </a:t>
            </a:r>
            <a:r>
              <a:rPr lang="pt-PT" sz="2400" dirty="0" smtClean="0">
                <a:latin typeface="+mj-lt"/>
                <a:sym typeface="Symbol"/>
              </a:rPr>
              <a:t>O </a:t>
            </a:r>
            <a:r>
              <a:rPr lang="pt-PT" sz="2400" dirty="0" smtClean="0">
                <a:sym typeface="Symbol"/>
              </a:rPr>
              <a:t> </a:t>
            </a:r>
            <a:r>
              <a:rPr lang="pt-PT" sz="2400" b="1" dirty="0">
                <a:ea typeface="Verdana" pitchFamily="34" charset="0"/>
                <a:cs typeface="Verdana" pitchFamily="34" charset="0"/>
              </a:rPr>
              <a:t>6 x 10</a:t>
            </a:r>
            <a:r>
              <a:rPr lang="pt-PT" sz="2400" b="1" baseline="30000" dirty="0">
                <a:ea typeface="Verdana" pitchFamily="34" charset="0"/>
                <a:cs typeface="Verdana" pitchFamily="34" charset="0"/>
              </a:rPr>
              <a:t>23</a:t>
            </a:r>
            <a:r>
              <a:rPr lang="pt-PT" sz="2400" b="1" dirty="0">
                <a:ea typeface="Verdana" pitchFamily="34" charset="0"/>
                <a:cs typeface="Verdana" pitchFamily="34" charset="0"/>
              </a:rPr>
              <a:t> </a:t>
            </a:r>
            <a:r>
              <a:rPr lang="pt-PT" sz="2400" dirty="0" smtClean="0">
                <a:ea typeface="Verdana" pitchFamily="34" charset="0"/>
                <a:cs typeface="Verdana" pitchFamily="34" charset="0"/>
              </a:rPr>
              <a:t>moléculas de </a:t>
            </a:r>
            <a:r>
              <a:rPr lang="pt-PT" sz="2400" dirty="0" smtClean="0"/>
              <a:t>H</a:t>
            </a:r>
            <a:r>
              <a:rPr lang="pt-PT" sz="2400" baseline="-25000" dirty="0" smtClean="0"/>
              <a:t>2</a:t>
            </a:r>
            <a:r>
              <a:rPr lang="pt-PT" sz="2400" dirty="0" smtClean="0"/>
              <a:t>O </a:t>
            </a:r>
            <a:r>
              <a:rPr lang="pt-PT" sz="2400" dirty="0" smtClean="0">
                <a:sym typeface="Symbol"/>
              </a:rPr>
              <a:t></a:t>
            </a:r>
            <a:br>
              <a:rPr lang="pt-PT" sz="2400" dirty="0" smtClean="0">
                <a:sym typeface="Symbol"/>
              </a:rPr>
            </a:br>
            <a:r>
              <a:rPr lang="pt-PT" sz="2400" b="1" dirty="0" smtClean="0">
                <a:ea typeface="Verdana" pitchFamily="34" charset="0"/>
                <a:cs typeface="Verdana" pitchFamily="34" charset="0"/>
              </a:rPr>
              <a:t>12 </a:t>
            </a:r>
            <a:r>
              <a:rPr lang="pt-PT" sz="2400" b="1" dirty="0">
                <a:ea typeface="Verdana" pitchFamily="34" charset="0"/>
                <a:cs typeface="Verdana" pitchFamily="34" charset="0"/>
              </a:rPr>
              <a:t>x 10</a:t>
            </a:r>
            <a:r>
              <a:rPr lang="pt-PT" sz="2400" b="1" baseline="30000" dirty="0">
                <a:ea typeface="Verdana" pitchFamily="34" charset="0"/>
                <a:cs typeface="Verdana" pitchFamily="34" charset="0"/>
              </a:rPr>
              <a:t>23</a:t>
            </a:r>
            <a:r>
              <a:rPr lang="pt-PT" sz="2400" b="1" dirty="0">
                <a:ea typeface="Verdana" pitchFamily="34" charset="0"/>
                <a:cs typeface="Verdana" pitchFamily="34" charset="0"/>
              </a:rPr>
              <a:t> </a:t>
            </a:r>
            <a:r>
              <a:rPr lang="pt-PT" sz="2400" dirty="0" smtClean="0">
                <a:ea typeface="Verdana" pitchFamily="34" charset="0"/>
                <a:cs typeface="Verdana" pitchFamily="34" charset="0"/>
              </a:rPr>
              <a:t>átomos de </a:t>
            </a:r>
            <a:r>
              <a:rPr lang="pt-PT" sz="2400" dirty="0" smtClean="0"/>
              <a:t>H + </a:t>
            </a:r>
            <a:r>
              <a:rPr lang="pt-PT" sz="2400" b="1" dirty="0">
                <a:ea typeface="Verdana" pitchFamily="34" charset="0"/>
                <a:cs typeface="Verdana" pitchFamily="34" charset="0"/>
              </a:rPr>
              <a:t>6</a:t>
            </a:r>
            <a:r>
              <a:rPr lang="pt-PT" sz="2400" b="1" dirty="0" smtClean="0">
                <a:ea typeface="Verdana" pitchFamily="34" charset="0"/>
                <a:cs typeface="Verdana" pitchFamily="34" charset="0"/>
              </a:rPr>
              <a:t> </a:t>
            </a:r>
            <a:r>
              <a:rPr lang="pt-PT" sz="2400" b="1" dirty="0">
                <a:ea typeface="Verdana" pitchFamily="34" charset="0"/>
                <a:cs typeface="Verdana" pitchFamily="34" charset="0"/>
              </a:rPr>
              <a:t>x 10</a:t>
            </a:r>
            <a:r>
              <a:rPr lang="pt-PT" sz="2400" b="1" baseline="30000" dirty="0">
                <a:ea typeface="Verdana" pitchFamily="34" charset="0"/>
                <a:cs typeface="Verdana" pitchFamily="34" charset="0"/>
              </a:rPr>
              <a:t>23</a:t>
            </a:r>
            <a:r>
              <a:rPr lang="pt-PT" sz="2400" b="1" dirty="0">
                <a:ea typeface="Verdana" pitchFamily="34" charset="0"/>
                <a:cs typeface="Verdana" pitchFamily="34" charset="0"/>
              </a:rPr>
              <a:t> </a:t>
            </a:r>
            <a:r>
              <a:rPr lang="pt-PT" sz="2400" dirty="0">
                <a:ea typeface="Verdana" pitchFamily="34" charset="0"/>
                <a:cs typeface="Verdana" pitchFamily="34" charset="0"/>
              </a:rPr>
              <a:t>átomos de</a:t>
            </a:r>
            <a:r>
              <a:rPr lang="pt-PT" sz="2400" dirty="0" smtClean="0"/>
              <a:t> O </a:t>
            </a:r>
          </a:p>
          <a:p>
            <a:pPr marL="0" indent="0">
              <a:spcBef>
                <a:spcPts val="0"/>
              </a:spcBef>
              <a:buNone/>
            </a:pPr>
            <a:endParaRPr lang="pt-PT" sz="2400" dirty="0" smtClean="0">
              <a:latin typeface="+mj-lt"/>
              <a:sym typeface="Symbol"/>
            </a:endParaRP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pt-PT" sz="2400" b="1" dirty="0" smtClean="0">
                <a:latin typeface="+mj-lt"/>
                <a:sym typeface="Symbol"/>
              </a:rPr>
              <a:t>2 mol </a:t>
            </a:r>
            <a:r>
              <a:rPr lang="pt-PT" sz="2400" dirty="0"/>
              <a:t>CaCl</a:t>
            </a:r>
            <a:r>
              <a:rPr lang="pt-PT" sz="2400" baseline="-25000" dirty="0"/>
              <a:t>2</a:t>
            </a:r>
            <a:r>
              <a:rPr lang="pt-PT" sz="2400" dirty="0" smtClean="0"/>
              <a:t> </a:t>
            </a:r>
            <a:r>
              <a:rPr lang="pt-PT" sz="2400" dirty="0">
                <a:sym typeface="Symbol"/>
              </a:rPr>
              <a:t> </a:t>
            </a:r>
            <a:r>
              <a:rPr lang="pt-PT" sz="2400" b="1" dirty="0" smtClean="0">
                <a:sym typeface="Symbol"/>
              </a:rPr>
              <a:t>2 </a:t>
            </a:r>
            <a:r>
              <a:rPr lang="pt-PT" sz="2400" b="1" dirty="0">
                <a:sym typeface="Symbol"/>
              </a:rPr>
              <a:t>mol </a:t>
            </a:r>
            <a:r>
              <a:rPr lang="pt-PT" sz="2400" dirty="0" smtClean="0">
                <a:sym typeface="Symbol"/>
              </a:rPr>
              <a:t>Ca</a:t>
            </a:r>
            <a:r>
              <a:rPr lang="pt-PT" sz="2400" baseline="30000" dirty="0" smtClean="0">
                <a:ea typeface="Verdana" pitchFamily="34" charset="0"/>
                <a:cs typeface="Verdana" pitchFamily="34" charset="0"/>
              </a:rPr>
              <a:t>2+</a:t>
            </a:r>
            <a:r>
              <a:rPr lang="pt-PT" sz="2400" dirty="0" smtClean="0">
                <a:sym typeface="Symbol"/>
              </a:rPr>
              <a:t> </a:t>
            </a:r>
            <a:r>
              <a:rPr lang="pt-PT" sz="2400" dirty="0">
                <a:sym typeface="Symbol"/>
              </a:rPr>
              <a:t>+ </a:t>
            </a:r>
            <a:r>
              <a:rPr lang="pt-PT" sz="2400" b="1" dirty="0">
                <a:sym typeface="Symbol"/>
              </a:rPr>
              <a:t>4</a:t>
            </a:r>
            <a:r>
              <a:rPr lang="pt-PT" sz="2400" b="1" dirty="0" smtClean="0">
                <a:sym typeface="Symbol"/>
              </a:rPr>
              <a:t> </a:t>
            </a:r>
            <a:r>
              <a:rPr lang="pt-PT" sz="2400" b="1" dirty="0">
                <a:sym typeface="Symbol"/>
              </a:rPr>
              <a:t>mol </a:t>
            </a:r>
            <a:r>
              <a:rPr lang="pt-PT" sz="2400" dirty="0" smtClean="0">
                <a:sym typeface="Symbol"/>
              </a:rPr>
              <a:t>Cl</a:t>
            </a:r>
            <a:r>
              <a:rPr lang="pt-PT" sz="2400" baseline="30000" dirty="0">
                <a:ea typeface="Verdana" pitchFamily="34" charset="0"/>
                <a:cs typeface="Verdana" pitchFamily="34" charset="0"/>
              </a:rPr>
              <a:t>-</a:t>
            </a:r>
            <a:r>
              <a:rPr lang="pt-PT" sz="2400" dirty="0" smtClean="0">
                <a:sym typeface="Symbol"/>
              </a:rPr>
              <a:t> </a:t>
            </a:r>
            <a:br>
              <a:rPr lang="pt-PT" sz="2400" dirty="0" smtClean="0">
                <a:sym typeface="Symbol"/>
              </a:rPr>
            </a:br>
            <a:r>
              <a:rPr lang="pt-PT" sz="2400" b="1" dirty="0" smtClean="0">
                <a:ea typeface="Verdana" pitchFamily="34" charset="0"/>
                <a:cs typeface="Verdana" pitchFamily="34" charset="0"/>
              </a:rPr>
              <a:t>12 </a:t>
            </a:r>
            <a:r>
              <a:rPr lang="pt-PT" sz="2400" b="1" dirty="0">
                <a:ea typeface="Verdana" pitchFamily="34" charset="0"/>
                <a:cs typeface="Verdana" pitchFamily="34" charset="0"/>
              </a:rPr>
              <a:t>x 10</a:t>
            </a:r>
            <a:r>
              <a:rPr lang="pt-PT" sz="2400" b="1" baseline="30000" dirty="0">
                <a:ea typeface="Verdana" pitchFamily="34" charset="0"/>
                <a:cs typeface="Verdana" pitchFamily="34" charset="0"/>
              </a:rPr>
              <a:t>23</a:t>
            </a:r>
            <a:r>
              <a:rPr lang="pt-PT" sz="2400" b="1" dirty="0">
                <a:ea typeface="Verdana" pitchFamily="34" charset="0"/>
                <a:cs typeface="Verdana" pitchFamily="34" charset="0"/>
              </a:rPr>
              <a:t> </a:t>
            </a:r>
            <a:r>
              <a:rPr lang="pt-PT" sz="2400" dirty="0" smtClean="0">
                <a:ea typeface="Verdana" pitchFamily="34" charset="0"/>
                <a:cs typeface="Verdana" pitchFamily="34" charset="0"/>
              </a:rPr>
              <a:t>iões de Na</a:t>
            </a:r>
            <a:r>
              <a:rPr lang="pt-PT" sz="2400" baseline="30000" dirty="0" smtClean="0">
                <a:ea typeface="Verdana" pitchFamily="34" charset="0"/>
                <a:cs typeface="Verdana" pitchFamily="34" charset="0"/>
              </a:rPr>
              <a:t>+</a:t>
            </a:r>
            <a:r>
              <a:rPr lang="pt-PT" sz="2400" dirty="0" smtClean="0">
                <a:ea typeface="Verdana" pitchFamily="34" charset="0"/>
                <a:cs typeface="Verdana" pitchFamily="34" charset="0"/>
              </a:rPr>
              <a:t> + </a:t>
            </a:r>
            <a:r>
              <a:rPr lang="pt-PT" sz="2400" b="1" dirty="0" smtClean="0">
                <a:ea typeface="Verdana" pitchFamily="34" charset="0"/>
                <a:cs typeface="Verdana" pitchFamily="34" charset="0"/>
              </a:rPr>
              <a:t>24 </a:t>
            </a:r>
            <a:r>
              <a:rPr lang="pt-PT" sz="2400" b="1" dirty="0">
                <a:ea typeface="Verdana" pitchFamily="34" charset="0"/>
                <a:cs typeface="Verdana" pitchFamily="34" charset="0"/>
              </a:rPr>
              <a:t>x 10</a:t>
            </a:r>
            <a:r>
              <a:rPr lang="pt-PT" sz="2400" b="1" baseline="30000" dirty="0">
                <a:ea typeface="Verdana" pitchFamily="34" charset="0"/>
                <a:cs typeface="Verdana" pitchFamily="34" charset="0"/>
              </a:rPr>
              <a:t>23</a:t>
            </a:r>
            <a:r>
              <a:rPr lang="pt-PT" sz="2400" b="1" dirty="0">
                <a:ea typeface="Verdana" pitchFamily="34" charset="0"/>
                <a:cs typeface="Verdana" pitchFamily="34" charset="0"/>
              </a:rPr>
              <a:t> </a:t>
            </a:r>
            <a:r>
              <a:rPr lang="pt-PT" sz="2400" dirty="0">
                <a:ea typeface="Verdana" pitchFamily="34" charset="0"/>
                <a:cs typeface="Verdana" pitchFamily="34" charset="0"/>
              </a:rPr>
              <a:t>iões de </a:t>
            </a:r>
            <a:r>
              <a:rPr lang="pt-PT" sz="2400" dirty="0" smtClean="0">
                <a:ea typeface="Verdana" pitchFamily="34" charset="0"/>
                <a:cs typeface="Verdana" pitchFamily="34" charset="0"/>
              </a:rPr>
              <a:t>Cl</a:t>
            </a:r>
            <a:r>
              <a:rPr lang="pt-PT" sz="2400" baseline="30000" dirty="0" smtClean="0">
                <a:ea typeface="Verdana" pitchFamily="34" charset="0"/>
                <a:cs typeface="Verdana" pitchFamily="34" charset="0"/>
              </a:rPr>
              <a:t>-</a:t>
            </a:r>
            <a:endParaRPr lang="pt-PT" sz="2400" dirty="0" smtClean="0">
              <a:latin typeface="+mj-lt"/>
            </a:endParaRPr>
          </a:p>
          <a:p>
            <a:endParaRPr lang="pt-PT" sz="2400" b="1" dirty="0"/>
          </a:p>
          <a:p>
            <a:endParaRPr lang="pt-PT" sz="2400" dirty="0">
              <a:latin typeface="+mj-lt"/>
              <a:ea typeface="Verdana" pitchFamily="34" charset="0"/>
              <a:cs typeface="Verdana" pitchFamily="34" charset="0"/>
            </a:endParaRPr>
          </a:p>
          <a:p>
            <a:endParaRPr lang="pt-PT" sz="2400" baseline="30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2177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pt-PT" b="1" dirty="0"/>
              <a:t>MOLE</a:t>
            </a:r>
            <a:endParaRPr lang="pt-PT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241192"/>
            <a:ext cx="6976814" cy="4924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82827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pt-PT" b="1" dirty="0" smtClean="0"/>
              <a:t>MASSA MOLAR</a:t>
            </a:r>
            <a:endParaRPr lang="pt-PT" b="1" dirty="0"/>
          </a:p>
        </p:txBody>
      </p:sp>
      <p:sp>
        <p:nvSpPr>
          <p:cNvPr id="3" name="Marcador de Posição do Texto 4"/>
          <p:cNvSpPr txBox="1">
            <a:spLocks/>
          </p:cNvSpPr>
          <p:nvPr/>
        </p:nvSpPr>
        <p:spPr>
          <a:xfrm>
            <a:off x="251520" y="1628800"/>
            <a:ext cx="8712968" cy="4536504"/>
          </a:xfrm>
          <a:prstGeom prst="rect">
            <a:avLst/>
          </a:prstGeom>
        </p:spPr>
        <p:txBody>
          <a:bodyPr/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Char char=""/>
              <a:defRPr kumimoji="0"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Char char="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Char char="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PT" sz="2400" b="1" dirty="0">
                <a:ea typeface="Verdana" pitchFamily="34" charset="0"/>
                <a:cs typeface="Verdana" pitchFamily="34" charset="0"/>
              </a:rPr>
              <a:t>Massa</a:t>
            </a:r>
            <a:r>
              <a:rPr lang="pt-PT" sz="2400" b="1" dirty="0"/>
              <a:t> </a:t>
            </a:r>
            <a:r>
              <a:rPr lang="pt-PT" sz="2400" b="1" dirty="0" smtClean="0"/>
              <a:t>molar </a:t>
            </a:r>
            <a:r>
              <a:rPr lang="pt-PT" sz="2400" dirty="0"/>
              <a:t>(M)</a:t>
            </a:r>
            <a:r>
              <a:rPr lang="pt-PT" sz="2400" b="1" dirty="0"/>
              <a:t> </a:t>
            </a:r>
            <a:r>
              <a:rPr lang="pt-PT" sz="2400" dirty="0">
                <a:ea typeface="Verdana" pitchFamily="34" charset="0"/>
                <a:cs typeface="Verdana" pitchFamily="34" charset="0"/>
              </a:rPr>
              <a:t>–</a:t>
            </a:r>
            <a:r>
              <a:rPr lang="pt-PT" sz="2400" dirty="0"/>
              <a:t>  Massa de </a:t>
            </a:r>
            <a:r>
              <a:rPr lang="pt-PT" sz="2400" b="1" dirty="0"/>
              <a:t>1 mol </a:t>
            </a:r>
            <a:r>
              <a:rPr lang="pt-PT" sz="2400" dirty="0"/>
              <a:t>de </a:t>
            </a:r>
            <a:r>
              <a:rPr lang="pt-PT" sz="2400" dirty="0" smtClean="0"/>
              <a:t>substância.</a:t>
            </a:r>
            <a:br>
              <a:rPr lang="pt-PT" sz="2400" dirty="0" smtClean="0"/>
            </a:br>
            <a:r>
              <a:rPr lang="pt-PT" sz="2400" dirty="0" smtClean="0"/>
              <a:t>A unidade de medida é o </a:t>
            </a:r>
            <a:r>
              <a:rPr lang="pt-PT" sz="2400" b="1" dirty="0" smtClean="0"/>
              <a:t>grama </a:t>
            </a:r>
            <a:r>
              <a:rPr lang="pt-PT" sz="2400" b="1" dirty="0"/>
              <a:t>por mole </a:t>
            </a:r>
            <a:r>
              <a:rPr lang="pt-PT" sz="2400" dirty="0"/>
              <a:t>(g/mol</a:t>
            </a:r>
            <a:r>
              <a:rPr lang="pt-PT" sz="2400" dirty="0" smtClean="0"/>
              <a:t>­ ou g mol</a:t>
            </a:r>
            <a:r>
              <a:rPr lang="pt-PT" sz="2400" baseline="30000" dirty="0" smtClean="0"/>
              <a:t>-1</a:t>
            </a:r>
            <a:r>
              <a:rPr lang="pt-PT" sz="2400" dirty="0" smtClean="0"/>
              <a:t>).</a:t>
            </a:r>
            <a:endParaRPr lang="pt-PT" sz="2400" dirty="0"/>
          </a:p>
          <a:p>
            <a:pPr>
              <a:spcBef>
                <a:spcPts val="0"/>
              </a:spcBef>
            </a:pPr>
            <a:endParaRPr lang="pt-PT" sz="2400" dirty="0">
              <a:latin typeface="+mj-lt"/>
              <a:ea typeface="Verdana" pitchFamily="34" charset="0"/>
              <a:cs typeface="Verdana" pitchFamily="34" charset="0"/>
            </a:endParaRPr>
          </a:p>
          <a:p>
            <a:r>
              <a:rPr lang="pt-PT" sz="2400" dirty="0"/>
              <a:t>O </a:t>
            </a:r>
            <a:r>
              <a:rPr lang="pt-PT" sz="2400" b="1" dirty="0"/>
              <a:t>valor</a:t>
            </a:r>
            <a:r>
              <a:rPr lang="pt-PT" sz="2400" dirty="0"/>
              <a:t> da </a:t>
            </a:r>
            <a:r>
              <a:rPr lang="pt-PT" sz="2400" dirty="0" smtClean="0"/>
              <a:t>massa molar </a:t>
            </a:r>
            <a:r>
              <a:rPr lang="pt-PT" sz="2400" dirty="0"/>
              <a:t>é igual ao valor da </a:t>
            </a:r>
            <a:r>
              <a:rPr lang="pt-PT" sz="2400" b="1" dirty="0"/>
              <a:t>massa atómica relativa </a:t>
            </a:r>
            <a:r>
              <a:rPr lang="pt-PT" sz="2400" dirty="0"/>
              <a:t>(A</a:t>
            </a:r>
            <a:r>
              <a:rPr lang="pt-PT" sz="2400" baseline="-25000" dirty="0"/>
              <a:t>r</a:t>
            </a:r>
            <a:r>
              <a:rPr lang="pt-PT" sz="2400" dirty="0"/>
              <a:t>) ou da </a:t>
            </a:r>
            <a:r>
              <a:rPr lang="pt-PT" sz="2400" b="1" dirty="0"/>
              <a:t>massa molecular relativa </a:t>
            </a:r>
            <a:r>
              <a:rPr lang="pt-PT" sz="2400" dirty="0"/>
              <a:t>(</a:t>
            </a:r>
            <a:r>
              <a:rPr lang="pt-PT" sz="2400" dirty="0" err="1"/>
              <a:t>M</a:t>
            </a:r>
            <a:r>
              <a:rPr lang="pt-PT" sz="2400" baseline="-25000" dirty="0" err="1"/>
              <a:t>r</a:t>
            </a:r>
            <a:r>
              <a:rPr lang="pt-PT" sz="2400" dirty="0" smtClean="0"/>
              <a:t>).</a:t>
            </a:r>
          </a:p>
          <a:p>
            <a:endParaRPr lang="pt-PT" sz="2400" dirty="0" smtClean="0"/>
          </a:p>
          <a:p>
            <a:r>
              <a:rPr lang="pt-PT" sz="2400" dirty="0" smtClean="0"/>
              <a:t>A</a:t>
            </a:r>
            <a:r>
              <a:rPr lang="pt-PT" sz="2400" baseline="-25000" dirty="0" smtClean="0"/>
              <a:t>r</a:t>
            </a:r>
            <a:r>
              <a:rPr lang="pt-PT" sz="2400" dirty="0" smtClean="0"/>
              <a:t> </a:t>
            </a:r>
            <a:r>
              <a:rPr lang="pt-PT" sz="2400" dirty="0"/>
              <a:t>(H) = </a:t>
            </a:r>
            <a:r>
              <a:rPr lang="pt-PT" sz="2400" dirty="0" smtClean="0"/>
              <a:t>1,0  </a:t>
            </a:r>
            <a:r>
              <a:rPr lang="pt-PT" sz="2400" dirty="0">
                <a:sym typeface="Symbol"/>
              </a:rPr>
              <a:t> </a:t>
            </a:r>
            <a:r>
              <a:rPr lang="pt-PT" sz="2400" dirty="0" smtClean="0">
                <a:sym typeface="Symbol"/>
              </a:rPr>
              <a:t> </a:t>
            </a:r>
            <a:r>
              <a:rPr lang="pt-PT" sz="2400" dirty="0" smtClean="0"/>
              <a:t>M </a:t>
            </a:r>
            <a:r>
              <a:rPr lang="pt-PT" sz="2400" dirty="0"/>
              <a:t>(H) = </a:t>
            </a:r>
            <a:r>
              <a:rPr lang="pt-PT" sz="2400" dirty="0" smtClean="0"/>
              <a:t>1,0 g/mol­</a:t>
            </a:r>
          </a:p>
          <a:p>
            <a:pPr marL="274320" lvl="1" indent="0">
              <a:buNone/>
            </a:pPr>
            <a:r>
              <a:rPr lang="pt-PT" sz="2400" dirty="0" err="1" smtClean="0">
                <a:solidFill>
                  <a:schemeClr val="tx1"/>
                </a:solidFill>
              </a:rPr>
              <a:t>Mr</a:t>
            </a:r>
            <a:r>
              <a:rPr lang="pt-PT" sz="2400" dirty="0" smtClean="0">
                <a:solidFill>
                  <a:schemeClr val="tx1"/>
                </a:solidFill>
              </a:rPr>
              <a:t> </a:t>
            </a:r>
            <a:r>
              <a:rPr lang="pt-PT" sz="2400" dirty="0">
                <a:solidFill>
                  <a:schemeClr val="tx1"/>
                </a:solidFill>
              </a:rPr>
              <a:t>(</a:t>
            </a:r>
            <a:r>
              <a:rPr lang="pt-PT" sz="2400" dirty="0" smtClean="0">
                <a:solidFill>
                  <a:schemeClr val="tx1"/>
                </a:solidFill>
              </a:rPr>
              <a:t>H</a:t>
            </a:r>
            <a:r>
              <a:rPr lang="pt-PT" sz="2400" baseline="-25000" dirty="0" smtClean="0">
                <a:solidFill>
                  <a:schemeClr val="tx1"/>
                </a:solidFill>
              </a:rPr>
              <a:t>2</a:t>
            </a:r>
            <a:r>
              <a:rPr lang="pt-PT" sz="2400" dirty="0" smtClean="0">
                <a:solidFill>
                  <a:schemeClr val="tx1"/>
                </a:solidFill>
              </a:rPr>
              <a:t>O</a:t>
            </a:r>
            <a:r>
              <a:rPr lang="pt-PT" sz="2400" dirty="0">
                <a:solidFill>
                  <a:schemeClr val="tx1"/>
                </a:solidFill>
              </a:rPr>
              <a:t>) = </a:t>
            </a:r>
            <a:r>
              <a:rPr lang="pt-PT" sz="2400" dirty="0" smtClean="0">
                <a:solidFill>
                  <a:schemeClr val="tx1"/>
                </a:solidFill>
              </a:rPr>
              <a:t>18,0 </a:t>
            </a:r>
            <a:r>
              <a:rPr lang="pt-PT" sz="2400" dirty="0" smtClean="0"/>
              <a:t> </a:t>
            </a:r>
            <a:r>
              <a:rPr lang="pt-PT" sz="2400" dirty="0">
                <a:solidFill>
                  <a:schemeClr val="tx1"/>
                </a:solidFill>
                <a:sym typeface="Symbol"/>
              </a:rPr>
              <a:t></a:t>
            </a:r>
            <a:r>
              <a:rPr lang="pt-PT" sz="2400" dirty="0" smtClean="0">
                <a:sym typeface="Symbol"/>
              </a:rPr>
              <a:t>  </a:t>
            </a:r>
            <a:r>
              <a:rPr lang="pt-PT" sz="2400" dirty="0" smtClean="0">
                <a:solidFill>
                  <a:schemeClr val="tx1"/>
                </a:solidFill>
              </a:rPr>
              <a:t>M </a:t>
            </a:r>
            <a:r>
              <a:rPr lang="pt-PT" sz="2400" dirty="0">
                <a:solidFill>
                  <a:schemeClr val="tx1"/>
                </a:solidFill>
              </a:rPr>
              <a:t>(</a:t>
            </a:r>
            <a:r>
              <a:rPr lang="pt-PT" sz="2400" dirty="0" smtClean="0">
                <a:solidFill>
                  <a:schemeClr val="tx1"/>
                </a:solidFill>
              </a:rPr>
              <a:t>H</a:t>
            </a:r>
            <a:r>
              <a:rPr lang="pt-PT" sz="2400" baseline="-25000" dirty="0">
                <a:solidFill>
                  <a:schemeClr val="tx1"/>
                </a:solidFill>
              </a:rPr>
              <a:t>2</a:t>
            </a:r>
            <a:r>
              <a:rPr lang="pt-PT" sz="2400" dirty="0" smtClean="0">
                <a:solidFill>
                  <a:schemeClr val="tx1"/>
                </a:solidFill>
              </a:rPr>
              <a:t>O</a:t>
            </a:r>
            <a:r>
              <a:rPr lang="pt-PT" sz="2400" dirty="0">
                <a:solidFill>
                  <a:schemeClr val="tx1"/>
                </a:solidFill>
              </a:rPr>
              <a:t>) = 18,0 </a:t>
            </a:r>
            <a:r>
              <a:rPr lang="pt-PT" sz="2400" dirty="0" smtClean="0">
                <a:solidFill>
                  <a:schemeClr val="tx1"/>
                </a:solidFill>
              </a:rPr>
              <a:t>g/mol­</a:t>
            </a:r>
            <a:endParaRPr lang="pt-PT" sz="2400" dirty="0" smtClean="0">
              <a:latin typeface="+mj-lt"/>
            </a:endParaRPr>
          </a:p>
          <a:p>
            <a:pPr>
              <a:spcBef>
                <a:spcPts val="0"/>
              </a:spcBef>
            </a:pPr>
            <a:endParaRPr lang="pt-PT" sz="2400" dirty="0" smtClean="0">
              <a:latin typeface="+mj-lt"/>
            </a:endParaRPr>
          </a:p>
          <a:p>
            <a:endParaRPr lang="pt-PT" sz="2400" b="1" dirty="0"/>
          </a:p>
          <a:p>
            <a:endParaRPr lang="pt-PT" sz="2400" dirty="0">
              <a:latin typeface="+mj-lt"/>
              <a:ea typeface="Verdana" pitchFamily="34" charset="0"/>
              <a:cs typeface="Verdana" pitchFamily="34" charset="0"/>
            </a:endParaRPr>
          </a:p>
          <a:p>
            <a:endParaRPr lang="pt-PT" sz="2400" baseline="30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7003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pt-PT" b="1" dirty="0"/>
              <a:t>MASSA MOLAR</a:t>
            </a:r>
            <a:endParaRPr lang="pt-PT" dirty="0"/>
          </a:p>
        </p:txBody>
      </p:sp>
      <p:sp>
        <p:nvSpPr>
          <p:cNvPr id="3" name="Marcador de Posição do Texto 4"/>
          <p:cNvSpPr txBox="1">
            <a:spLocks/>
          </p:cNvSpPr>
          <p:nvPr/>
        </p:nvSpPr>
        <p:spPr>
          <a:xfrm>
            <a:off x="251520" y="1628800"/>
            <a:ext cx="8712968" cy="4536504"/>
          </a:xfrm>
          <a:prstGeom prst="rect">
            <a:avLst/>
          </a:prstGeom>
        </p:spPr>
        <p:txBody>
          <a:bodyPr/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Char char=""/>
              <a:defRPr kumimoji="0"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Char char="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Char char="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pt-PT" sz="2400" dirty="0" smtClean="0">
                <a:latin typeface="+mj-lt"/>
              </a:rPr>
              <a:t>Podemos </a:t>
            </a:r>
            <a:r>
              <a:rPr lang="pt-PT" sz="2400" dirty="0">
                <a:latin typeface="+mj-lt"/>
              </a:rPr>
              <a:t>relacionar a </a:t>
            </a:r>
            <a:r>
              <a:rPr lang="pt-PT" sz="2400" b="1" dirty="0">
                <a:latin typeface="+mj-lt"/>
              </a:rPr>
              <a:t>massa</a:t>
            </a:r>
            <a:r>
              <a:rPr lang="pt-PT" sz="2400" dirty="0">
                <a:latin typeface="+mj-lt"/>
              </a:rPr>
              <a:t> (m) de uma </a:t>
            </a:r>
            <a:r>
              <a:rPr lang="pt-PT" sz="2400" dirty="0" smtClean="0">
                <a:latin typeface="+mj-lt"/>
              </a:rPr>
              <a:t>substância com </a:t>
            </a:r>
            <a:r>
              <a:rPr lang="pt-PT" sz="2400" dirty="0">
                <a:latin typeface="+mj-lt"/>
              </a:rPr>
              <a:t>a sua </a:t>
            </a:r>
            <a:r>
              <a:rPr lang="pt-PT" sz="2400" b="1" dirty="0">
                <a:latin typeface="+mj-lt"/>
              </a:rPr>
              <a:t>massa molar </a:t>
            </a:r>
            <a:r>
              <a:rPr lang="pt-PT" sz="2400" dirty="0">
                <a:latin typeface="+mj-lt"/>
              </a:rPr>
              <a:t>(M) e a sua </a:t>
            </a:r>
            <a:r>
              <a:rPr lang="pt-PT" sz="2400" b="1" dirty="0">
                <a:latin typeface="+mj-lt"/>
              </a:rPr>
              <a:t>quantidade química </a:t>
            </a:r>
            <a:r>
              <a:rPr lang="pt-PT" sz="2400" dirty="0">
                <a:latin typeface="+mj-lt"/>
              </a:rPr>
              <a:t>(n) através </a:t>
            </a:r>
            <a:r>
              <a:rPr lang="pt-PT" sz="2400" dirty="0" smtClean="0">
                <a:latin typeface="+mj-lt"/>
              </a:rPr>
              <a:t>das expressões</a:t>
            </a:r>
            <a:r>
              <a:rPr lang="pt-PT" sz="2400" dirty="0">
                <a:latin typeface="+mj-lt"/>
              </a:rPr>
              <a:t>:</a:t>
            </a:r>
            <a:endParaRPr lang="pt-PT" sz="2400" dirty="0" smtClean="0">
              <a:latin typeface="+mj-lt"/>
            </a:endParaRPr>
          </a:p>
          <a:p>
            <a:endParaRPr lang="pt-PT" sz="2400" b="1" dirty="0"/>
          </a:p>
          <a:p>
            <a:endParaRPr lang="pt-PT" sz="2400" dirty="0">
              <a:latin typeface="+mj-lt"/>
              <a:ea typeface="Verdana" pitchFamily="34" charset="0"/>
              <a:cs typeface="Verdana" pitchFamily="34" charset="0"/>
            </a:endParaRPr>
          </a:p>
          <a:p>
            <a:endParaRPr lang="pt-PT" sz="2400" baseline="30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2446003"/>
            <a:ext cx="5248758" cy="9506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38294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ívico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Personalizado 3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6805</TotalTime>
  <Words>1019</Words>
  <Application>Microsoft Office PowerPoint</Application>
  <PresentationFormat>Apresentação no Ecrã (4:3)</PresentationFormat>
  <Paragraphs>193</Paragraphs>
  <Slides>49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dos diapositivos</vt:lpstr>
      </vt:variant>
      <vt:variant>
        <vt:i4>49</vt:i4>
      </vt:variant>
    </vt:vector>
  </HeadingPairs>
  <TitlesOfParts>
    <vt:vector size="50" baseType="lpstr">
      <vt:lpstr>Cívico</vt:lpstr>
      <vt:lpstr>UNIDADE 2 – NA ATMOSFERA DA TERRA: RADIAÇÃO, MATÉRIA E ESTRUTURA</vt:lpstr>
      <vt:lpstr>Objectivos</vt:lpstr>
      <vt:lpstr>Objectivos</vt:lpstr>
      <vt:lpstr>CONTEÚDOS</vt:lpstr>
      <vt:lpstr>MOLE</vt:lpstr>
      <vt:lpstr>MOLE</vt:lpstr>
      <vt:lpstr>MOLE</vt:lpstr>
      <vt:lpstr>MASSA MOLAR</vt:lpstr>
      <vt:lpstr>MASSA MOLAR</vt:lpstr>
      <vt:lpstr>MASSA MOLAR</vt:lpstr>
      <vt:lpstr>CARACTERÍSTICAS DE UM GÁS</vt:lpstr>
      <vt:lpstr>CARACTERÍSTICAS DE UM GÁS</vt:lpstr>
      <vt:lpstr>CARACTERÍSTICAS DE UM GÁS</vt:lpstr>
      <vt:lpstr>RELAÇÃO ENTRE A PRESSÃO, O NÚMERO DE MOLÉCULAS, O VOLUME E A TEMPERATURA</vt:lpstr>
      <vt:lpstr>RELAÇÃO ENTRE A PRESSÃO, O NÚMERO DE MOLÉCULAS, O VOLUME E A TEMPERATURA</vt:lpstr>
      <vt:lpstr>RELAÇÃO ENTRE A PRESSÃO, O NÚMERO DE MOLÉCULAS, O VOLUME E A TEMPERATURA</vt:lpstr>
      <vt:lpstr>RELAÇÃO ENTRE A PRESSÃO, O NÚMERO DE MOLÉCULAS, O VOLUME E A TEMPERATURA</vt:lpstr>
      <vt:lpstr>RELAÇÃO ENTRE A PRESSÃO, O NÚMERO DE MOLÉCULAS, O VOLUME E A TEMPERATURA</vt:lpstr>
      <vt:lpstr>RELAÇÃO ENTRE A PRESSÃO, O NÚMERO DE MOLÉCULAS, O VOLUME E A TEMPERATURA</vt:lpstr>
      <vt:lpstr>RELAÇÃO ENTRE A PRESSÃO, O NÚMERO DE MOLÉCULAS, O VOLUME E A TEMPERATURA</vt:lpstr>
      <vt:lpstr>RELAÇÃO ENTRE A PRESSÃO, O NÚMERO DE MOLÉCULAS, O VOLUME E A TEMPERATURA</vt:lpstr>
      <vt:lpstr>RELAÇÃO ENTRE A PRESSÃO, O NÚMERO DE MOLÉCULAS, O VOLUME E A TEMPERATURA</vt:lpstr>
      <vt:lpstr>RELAÇÃO ENTRE A PRESSÃO, O NÚMERO DE MOLÉCULAS, O VOLUME E A TEMPERATURA</vt:lpstr>
      <vt:lpstr>VOLUME MOLAR</vt:lpstr>
      <vt:lpstr>VOLUME MOLAR</vt:lpstr>
      <vt:lpstr>DENSIDADE DE UM GÁS</vt:lpstr>
      <vt:lpstr>DENSIDADE DE UM GÁS</vt:lpstr>
      <vt:lpstr>DISPERSÕES</vt:lpstr>
      <vt:lpstr>DISPERSÕES</vt:lpstr>
      <vt:lpstr>DISPERSÕES</vt:lpstr>
      <vt:lpstr>DISPERSÕES</vt:lpstr>
      <vt:lpstr>CONCENTRAÇÃO DE UMA SOLUÇÃO</vt:lpstr>
      <vt:lpstr>CONCENTRAÇÃO DE UMA SOLUÇÃO</vt:lpstr>
      <vt:lpstr>CONCENTRAÇÃO DE UMA SOLUÇÃO</vt:lpstr>
      <vt:lpstr>CONCENTRAÇÃO DE UMA SOLUÇÃO</vt:lpstr>
      <vt:lpstr>DILUIÇÃO DE SOLUÇÕES</vt:lpstr>
      <vt:lpstr>DILUIÇÃO DE SOLUÇÕES</vt:lpstr>
      <vt:lpstr>EXERCÍCIOS</vt:lpstr>
      <vt:lpstr>EXERCÍCIOS</vt:lpstr>
      <vt:lpstr>EXERCÍCIOS</vt:lpstr>
      <vt:lpstr>EXERCÍCIOS</vt:lpstr>
      <vt:lpstr>EXERCÍCIOS</vt:lpstr>
      <vt:lpstr>EXERCÍCIOS</vt:lpstr>
      <vt:lpstr>EXERCÍCIOS</vt:lpstr>
      <vt:lpstr>EXERCÍCIOS</vt:lpstr>
      <vt:lpstr>EXERCÍCIOS</vt:lpstr>
      <vt:lpstr>Apresentação do PowerPoint</vt:lpstr>
      <vt:lpstr>Apresentação do PowerPoint</vt:lpstr>
      <vt:lpstr>BIBLIOGRAFIA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Nelson</dc:creator>
  <cp:lastModifiedBy>Nelson</cp:lastModifiedBy>
  <cp:revision>136</cp:revision>
  <dcterms:created xsi:type="dcterms:W3CDTF">2011-01-26T22:51:18Z</dcterms:created>
  <dcterms:modified xsi:type="dcterms:W3CDTF">2011-03-07T19:31:52Z</dcterms:modified>
</cp:coreProperties>
</file>